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1" r:id="rId3"/>
    <p:sldId id="257" r:id="rId4"/>
    <p:sldId id="265" r:id="rId5"/>
    <p:sldId id="262" r:id="rId6"/>
    <p:sldId id="264" r:id="rId7"/>
    <p:sldId id="266" r:id="rId8"/>
    <p:sldId id="267" r:id="rId9"/>
    <p:sldId id="268" r:id="rId10"/>
    <p:sldId id="269"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081"/>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2/2/22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2/2/22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shingtonpost.com/podcasts/constitutional/episode-01-framed/" TargetMode="External"/><Relationship Id="rId7" Type="http://schemas.openxmlformats.org/officeDocument/2006/relationships/image" Target="../media/image6.jpeg"/><Relationship Id="rId2" Type="http://schemas.openxmlformats.org/officeDocument/2006/relationships/hyperlink" Target="https://constitutioncenter.org/interactive-constitution/podcast/james-madison-ratification-and-the-federalist-papers" TargetMode="External"/><Relationship Id="rId1" Type="http://schemas.openxmlformats.org/officeDocument/2006/relationships/slideLayout" Target="../slideLayouts/slideLayout2.xml"/><Relationship Id="rId6" Type="http://schemas.openxmlformats.org/officeDocument/2006/relationships/hyperlink" Target="https://www.bbc.co.uk/sounds/play/p004y28v" TargetMode="External"/><Relationship Id="rId5" Type="http://schemas.openxmlformats.org/officeDocument/2006/relationships/hyperlink" Target="https://www.youtube.com/watch?v=iKzehOou24I" TargetMode="External"/><Relationship Id="rId4" Type="http://schemas.openxmlformats.org/officeDocument/2006/relationships/hyperlink" Target="https://www.youtube.com/watch?v=ajavsMbCap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B151C-E03E-5040-A5DA-70927D9657D2}"/>
              </a:ext>
            </a:extLst>
          </p:cNvPr>
          <p:cNvPicPr>
            <a:picLocks noChangeAspect="1"/>
          </p:cNvPicPr>
          <p:nvPr/>
        </p:nvPicPr>
        <p:blipFill rotWithShape="1">
          <a:blip r:embed="rId2"/>
          <a:srcRect t="3052" b="37893"/>
          <a:stretch/>
        </p:blipFill>
        <p:spPr>
          <a:xfrm>
            <a:off x="20" y="10"/>
            <a:ext cx="12191980" cy="4571990"/>
          </a:xfrm>
          <a:prstGeom prst="rect">
            <a:avLst/>
          </a:prstGeom>
        </p:spPr>
      </p:pic>
      <p:sp>
        <p:nvSpPr>
          <p:cNvPr id="2" name="Title 1">
            <a:extLst>
              <a:ext uri="{FF2B5EF4-FFF2-40B4-BE49-F238E27FC236}">
                <a16:creationId xmlns:a16="http://schemas.microsoft.com/office/drawing/2014/main" id="{6964F95D-795D-0846-87ED-D1040479A206}"/>
              </a:ext>
            </a:extLst>
          </p:cNvPr>
          <p:cNvSpPr>
            <a:spLocks noGrp="1"/>
          </p:cNvSpPr>
          <p:nvPr>
            <p:ph type="ctrTitle"/>
          </p:nvPr>
        </p:nvSpPr>
        <p:spPr>
          <a:xfrm>
            <a:off x="1600200" y="3753529"/>
            <a:ext cx="8991600" cy="1645759"/>
          </a:xfrm>
        </p:spPr>
        <p:txBody>
          <a:bodyPr>
            <a:normAutofit/>
          </a:bodyPr>
          <a:lstStyle/>
          <a:p>
            <a:r>
              <a:rPr lang="en-US" dirty="0"/>
              <a:t>The federalist papers</a:t>
            </a:r>
          </a:p>
        </p:txBody>
      </p:sp>
      <p:sp>
        <p:nvSpPr>
          <p:cNvPr id="3" name="Subtitle 2">
            <a:extLst>
              <a:ext uri="{FF2B5EF4-FFF2-40B4-BE49-F238E27FC236}">
                <a16:creationId xmlns:a16="http://schemas.microsoft.com/office/drawing/2014/main" id="{660B0B2B-3CEE-4042-8B4F-013EA6A05C3B}"/>
              </a:ext>
            </a:extLst>
          </p:cNvPr>
          <p:cNvSpPr>
            <a:spLocks noGrp="1"/>
          </p:cNvSpPr>
          <p:nvPr>
            <p:ph type="subTitle" idx="1"/>
          </p:nvPr>
        </p:nvSpPr>
        <p:spPr>
          <a:xfrm>
            <a:off x="2695194" y="5704731"/>
            <a:ext cx="6801612" cy="513189"/>
          </a:xfrm>
        </p:spPr>
        <p:txBody>
          <a:bodyPr>
            <a:normAutofit/>
          </a:bodyPr>
          <a:lstStyle/>
          <a:p>
            <a:pPr>
              <a:lnSpc>
                <a:spcPct val="90000"/>
              </a:lnSpc>
            </a:pPr>
            <a:r>
              <a:rPr lang="en-US" sz="1000"/>
              <a:t>GV100 class slides: LT week 3</a:t>
            </a:r>
          </a:p>
          <a:p>
            <a:pPr>
              <a:lnSpc>
                <a:spcPct val="90000"/>
              </a:lnSpc>
            </a:pPr>
            <a:r>
              <a:rPr lang="en-US" sz="1000"/>
              <a:t>London School of Economics and Political Science</a:t>
            </a:r>
          </a:p>
          <a:p>
            <a:pPr>
              <a:lnSpc>
                <a:spcPct val="90000"/>
              </a:lnSpc>
            </a:pPr>
            <a:endParaRPr lang="en-US" sz="1000"/>
          </a:p>
        </p:txBody>
      </p:sp>
    </p:spTree>
    <p:extLst>
      <p:ext uri="{BB962C8B-B14F-4D97-AF65-F5344CB8AC3E}">
        <p14:creationId xmlns:p14="http://schemas.microsoft.com/office/powerpoint/2010/main" val="66895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0ED6-F246-1E40-A095-F297CAA1EC0E}"/>
              </a:ext>
            </a:extLst>
          </p:cNvPr>
          <p:cNvSpPr>
            <a:spLocks noGrp="1"/>
          </p:cNvSpPr>
          <p:nvPr>
            <p:ph type="title"/>
          </p:nvPr>
        </p:nvSpPr>
        <p:spPr/>
        <p:txBody>
          <a:bodyPr/>
          <a:lstStyle/>
          <a:p>
            <a:r>
              <a:rPr lang="en-US" dirty="0"/>
              <a:t>Further questions</a:t>
            </a:r>
          </a:p>
        </p:txBody>
      </p:sp>
      <p:sp>
        <p:nvSpPr>
          <p:cNvPr id="3" name="Content Placeholder 2">
            <a:extLst>
              <a:ext uri="{FF2B5EF4-FFF2-40B4-BE49-F238E27FC236}">
                <a16:creationId xmlns:a16="http://schemas.microsoft.com/office/drawing/2014/main" id="{F49EA352-DD01-4949-A2D9-AF52F0C03EC3}"/>
              </a:ext>
            </a:extLst>
          </p:cNvPr>
          <p:cNvSpPr>
            <a:spLocks noGrp="1"/>
          </p:cNvSpPr>
          <p:nvPr>
            <p:ph idx="1"/>
          </p:nvPr>
        </p:nvSpPr>
        <p:spPr/>
        <p:txBody>
          <a:bodyPr/>
          <a:lstStyle/>
          <a:p>
            <a:r>
              <a:rPr lang="en-US" dirty="0"/>
              <a:t>How should we evaluate the success or failure of The Federalist? Was it successful? </a:t>
            </a:r>
          </a:p>
          <a:p>
            <a:r>
              <a:rPr lang="en-US" dirty="0"/>
              <a:t>Does the US Government avoid the problems that the founders wanted it to avoid? </a:t>
            </a:r>
          </a:p>
          <a:p>
            <a:r>
              <a:rPr lang="en-US" dirty="0"/>
              <a:t>Was Hamilton right to oppose the Bill of Rights? </a:t>
            </a:r>
          </a:p>
          <a:p>
            <a:r>
              <a:rPr lang="en-US" dirty="0"/>
              <a:t>What status should The Federalist Papers have now? </a:t>
            </a:r>
          </a:p>
          <a:p>
            <a:r>
              <a:rPr lang="en-US" dirty="0"/>
              <a:t>Any other questions you have. </a:t>
            </a:r>
          </a:p>
        </p:txBody>
      </p:sp>
    </p:spTree>
    <p:extLst>
      <p:ext uri="{BB962C8B-B14F-4D97-AF65-F5344CB8AC3E}">
        <p14:creationId xmlns:p14="http://schemas.microsoft.com/office/powerpoint/2010/main" val="23233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2F85-1A49-5847-823B-5DDBFEF51C45}"/>
              </a:ext>
            </a:extLst>
          </p:cNvPr>
          <p:cNvSpPr>
            <a:spLocks noGrp="1"/>
          </p:cNvSpPr>
          <p:nvPr>
            <p:ph type="title"/>
          </p:nvPr>
        </p:nvSpPr>
        <p:spPr>
          <a:xfrm>
            <a:off x="5445496" y="978776"/>
            <a:ext cx="5925310" cy="1174991"/>
          </a:xfrm>
        </p:spPr>
        <p:txBody>
          <a:bodyPr>
            <a:normAutofit/>
          </a:bodyPr>
          <a:lstStyle/>
          <a:p>
            <a:r>
              <a:rPr lang="en-US" sz="2400"/>
              <a:t>Extra resources</a:t>
            </a:r>
          </a:p>
        </p:txBody>
      </p:sp>
      <p:sp>
        <p:nvSpPr>
          <p:cNvPr id="3" name="Content Placeholder 2">
            <a:extLst>
              <a:ext uri="{FF2B5EF4-FFF2-40B4-BE49-F238E27FC236}">
                <a16:creationId xmlns:a16="http://schemas.microsoft.com/office/drawing/2014/main" id="{FE01D000-C3B8-7043-83FA-264BAEE3E398}"/>
              </a:ext>
            </a:extLst>
          </p:cNvPr>
          <p:cNvSpPr>
            <a:spLocks noGrp="1"/>
          </p:cNvSpPr>
          <p:nvPr>
            <p:ph idx="1"/>
          </p:nvPr>
        </p:nvSpPr>
        <p:spPr>
          <a:xfrm>
            <a:off x="5445496" y="2640692"/>
            <a:ext cx="5925310" cy="3255252"/>
          </a:xfrm>
        </p:spPr>
        <p:txBody>
          <a:bodyPr>
            <a:normAutofit/>
          </a:bodyPr>
          <a:lstStyle/>
          <a:p>
            <a:r>
              <a:rPr lang="en-US" dirty="0">
                <a:hlinkClick r:id="rId2"/>
              </a:rPr>
              <a:t>Constitution Center podcast on ratification and the Federalist papers</a:t>
            </a:r>
            <a:endParaRPr lang="en-US" dirty="0"/>
          </a:p>
          <a:p>
            <a:r>
              <a:rPr lang="en-US" dirty="0">
                <a:hlinkClick r:id="rId3"/>
              </a:rPr>
              <a:t>‘Constitutional’ podcast episode on the constitutional convention</a:t>
            </a:r>
            <a:endParaRPr lang="en-US" dirty="0"/>
          </a:p>
          <a:p>
            <a:r>
              <a:rPr lang="en-US" dirty="0">
                <a:hlinkClick r:id="rId4"/>
              </a:rPr>
              <a:t>Vox video on the electoral college</a:t>
            </a:r>
            <a:endParaRPr lang="en-US" dirty="0"/>
          </a:p>
          <a:p>
            <a:r>
              <a:rPr lang="en-US" dirty="0">
                <a:hlinkClick r:id="rId5"/>
              </a:rPr>
              <a:t>‘Non-stop’ song from Hamilton musical (partly about the Federalist papers)</a:t>
            </a:r>
            <a:endParaRPr lang="en-US" dirty="0"/>
          </a:p>
          <a:p>
            <a:r>
              <a:rPr lang="en-US" dirty="0">
                <a:hlinkClick r:id="rId6"/>
              </a:rPr>
              <a:t>In Our Time episode on George Washington</a:t>
            </a:r>
            <a:endParaRPr lang="en-US" dirty="0"/>
          </a:p>
        </p:txBody>
      </p:sp>
      <p:pic>
        <p:nvPicPr>
          <p:cNvPr id="5" name="Picture 4" descr="A picture containing person, outdoor&#10;&#10;Description automatically generated">
            <a:extLst>
              <a:ext uri="{FF2B5EF4-FFF2-40B4-BE49-F238E27FC236}">
                <a16:creationId xmlns:a16="http://schemas.microsoft.com/office/drawing/2014/main" id="{373D1377-3977-2D49-B25F-9D14688FB0FA}"/>
              </a:ext>
            </a:extLst>
          </p:cNvPr>
          <p:cNvPicPr>
            <a:picLocks noChangeAspect="1"/>
          </p:cNvPicPr>
          <p:nvPr/>
        </p:nvPicPr>
        <p:blipFill rotWithShape="1">
          <a:blip r:embed="rId7"/>
          <a:srcRect l="27585" r="27084" b="-1"/>
          <a:stretch/>
        </p:blipFill>
        <p:spPr>
          <a:xfrm>
            <a:off x="20" y="10"/>
            <a:ext cx="4657325" cy="6857990"/>
          </a:xfrm>
          <a:prstGeom prst="rect">
            <a:avLst/>
          </a:prstGeom>
        </p:spPr>
      </p:pic>
    </p:spTree>
    <p:extLst>
      <p:ext uri="{BB962C8B-B14F-4D97-AF65-F5344CB8AC3E}">
        <p14:creationId xmlns:p14="http://schemas.microsoft.com/office/powerpoint/2010/main" val="345906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9BD9-3308-3241-9BA4-A61F63F86154}"/>
              </a:ext>
            </a:extLst>
          </p:cNvPr>
          <p:cNvSpPr>
            <a:spLocks noGrp="1"/>
          </p:cNvSpPr>
          <p:nvPr>
            <p:ph type="title"/>
          </p:nvPr>
        </p:nvSpPr>
        <p:spPr/>
        <p:txBody>
          <a:bodyPr/>
          <a:lstStyle/>
          <a:p>
            <a:r>
              <a:rPr lang="en-US" dirty="0"/>
              <a:t>Questions/comments to start the class</a:t>
            </a:r>
          </a:p>
        </p:txBody>
      </p:sp>
      <p:sp>
        <p:nvSpPr>
          <p:cNvPr id="3" name="Content Placeholder 2">
            <a:extLst>
              <a:ext uri="{FF2B5EF4-FFF2-40B4-BE49-F238E27FC236}">
                <a16:creationId xmlns:a16="http://schemas.microsoft.com/office/drawing/2014/main" id="{1AC4D8C1-F478-F442-8754-FA1DBDB13F08}"/>
              </a:ext>
            </a:extLst>
          </p:cNvPr>
          <p:cNvSpPr>
            <a:spLocks noGrp="1"/>
          </p:cNvSpPr>
          <p:nvPr>
            <p:ph idx="1"/>
          </p:nvPr>
        </p:nvSpPr>
        <p:spPr>
          <a:xfrm>
            <a:off x="2231136" y="2638045"/>
            <a:ext cx="7729728" cy="1948244"/>
          </a:xfrm>
        </p:spPr>
        <p:txBody>
          <a:bodyPr>
            <a:normAutofit/>
          </a:bodyPr>
          <a:lstStyle/>
          <a:p>
            <a:r>
              <a:rPr lang="en-US" sz="2400" dirty="0"/>
              <a:t>Remember, these can just be simple questions or comments about the material. </a:t>
            </a:r>
          </a:p>
          <a:p>
            <a:r>
              <a:rPr lang="en-US" sz="2400" dirty="0"/>
              <a:t>It is always worth it to ask a question if you are confused or not fully sure about something! </a:t>
            </a:r>
          </a:p>
        </p:txBody>
      </p:sp>
    </p:spTree>
    <p:extLst>
      <p:ext uri="{BB962C8B-B14F-4D97-AF65-F5344CB8AC3E}">
        <p14:creationId xmlns:p14="http://schemas.microsoft.com/office/powerpoint/2010/main" val="168363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A group of people in a orchestra&#10;&#10;Description automatically generated with low confidence">
            <a:extLst>
              <a:ext uri="{FF2B5EF4-FFF2-40B4-BE49-F238E27FC236}">
                <a16:creationId xmlns:a16="http://schemas.microsoft.com/office/drawing/2014/main" id="{1F8D13F8-2ADC-254D-A09E-E8B3B52507C0}"/>
              </a:ext>
            </a:extLst>
          </p:cNvPr>
          <p:cNvPicPr>
            <a:picLocks noChangeAspect="1"/>
          </p:cNvPicPr>
          <p:nvPr/>
        </p:nvPicPr>
        <p:blipFill rotWithShape="1">
          <a:blip r:embed="rId2">
            <a:duotone>
              <a:schemeClr val="bg2">
                <a:shade val="45000"/>
                <a:satMod val="135000"/>
              </a:schemeClr>
              <a:prstClr val="white"/>
            </a:duotone>
            <a:alphaModFix amt="25000"/>
          </a:blip>
          <a:srcRect l="6703" r="10631"/>
          <a:stretch/>
        </p:blipFill>
        <p:spPr>
          <a:xfrm>
            <a:off x="20" y="10"/>
            <a:ext cx="12191980" cy="6857990"/>
          </a:xfrm>
          <a:prstGeom prst="rect">
            <a:avLst/>
          </a:prstGeom>
        </p:spPr>
      </p:pic>
      <p:sp>
        <p:nvSpPr>
          <p:cNvPr id="2" name="Title 1">
            <a:extLst>
              <a:ext uri="{FF2B5EF4-FFF2-40B4-BE49-F238E27FC236}">
                <a16:creationId xmlns:a16="http://schemas.microsoft.com/office/drawing/2014/main" id="{7173625D-4434-564F-8590-389BF972CEAB}"/>
              </a:ext>
            </a:extLst>
          </p:cNvPr>
          <p:cNvSpPr>
            <a:spLocks noGrp="1"/>
          </p:cNvSpPr>
          <p:nvPr>
            <p:ph type="title"/>
          </p:nvPr>
        </p:nvSpPr>
        <p:spPr>
          <a:xfrm>
            <a:off x="2231136" y="2834640"/>
            <a:ext cx="7729728" cy="1188720"/>
          </a:xfrm>
          <a:solidFill>
            <a:srgbClr val="FFFFFF">
              <a:alpha val="80000"/>
            </a:srgbClr>
          </a:solidFill>
          <a:ln>
            <a:solidFill>
              <a:schemeClr val="bg1">
                <a:lumMod val="85000"/>
                <a:lumOff val="15000"/>
              </a:schemeClr>
            </a:solidFill>
          </a:ln>
        </p:spPr>
        <p:txBody>
          <a:bodyPr vert="horz" lIns="274320" tIns="182880" rIns="274320" bIns="182880" rtlCol="0" anchorCtr="1">
            <a:normAutofit/>
          </a:bodyPr>
          <a:lstStyle/>
          <a:p>
            <a:r>
              <a:rPr lang="en-US" dirty="0">
                <a:solidFill>
                  <a:srgbClr val="1D1D1D"/>
                </a:solidFill>
              </a:rPr>
              <a:t>What is the aim of the federalist papers? </a:t>
            </a:r>
          </a:p>
        </p:txBody>
      </p:sp>
    </p:spTree>
    <p:extLst>
      <p:ext uri="{BB962C8B-B14F-4D97-AF65-F5344CB8AC3E}">
        <p14:creationId xmlns:p14="http://schemas.microsoft.com/office/powerpoint/2010/main" val="29169934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A group of people in a orchestra&#10;&#10;Description automatically generated with low confidence">
            <a:extLst>
              <a:ext uri="{FF2B5EF4-FFF2-40B4-BE49-F238E27FC236}">
                <a16:creationId xmlns:a16="http://schemas.microsoft.com/office/drawing/2014/main" id="{1F8D13F8-2ADC-254D-A09E-E8B3B52507C0}"/>
              </a:ext>
            </a:extLst>
          </p:cNvPr>
          <p:cNvPicPr>
            <a:picLocks noGrp="1" noChangeAspect="1"/>
          </p:cNvPicPr>
          <p:nvPr>
            <p:ph idx="1"/>
          </p:nvPr>
        </p:nvPicPr>
        <p:blipFill rotWithShape="1">
          <a:blip r:embed="rId2">
            <a:duotone>
              <a:schemeClr val="bg2">
                <a:shade val="45000"/>
                <a:satMod val="135000"/>
              </a:schemeClr>
              <a:prstClr val="white"/>
            </a:duotone>
            <a:alphaModFix amt="25000"/>
          </a:blip>
          <a:srcRect l="6703" r="10631"/>
          <a:stretch/>
        </p:blipFill>
        <p:spPr>
          <a:xfrm>
            <a:off x="20" y="0"/>
            <a:ext cx="12191980" cy="6857990"/>
          </a:xfrm>
          <a:prstGeom prst="rect">
            <a:avLst/>
          </a:prstGeom>
        </p:spPr>
      </p:pic>
      <p:sp>
        <p:nvSpPr>
          <p:cNvPr id="6" name="TextBox 5">
            <a:extLst>
              <a:ext uri="{FF2B5EF4-FFF2-40B4-BE49-F238E27FC236}">
                <a16:creationId xmlns:a16="http://schemas.microsoft.com/office/drawing/2014/main" id="{D79E94D5-327E-6847-85C7-61D5D5D96346}"/>
              </a:ext>
            </a:extLst>
          </p:cNvPr>
          <p:cNvSpPr txBox="1"/>
          <p:nvPr/>
        </p:nvSpPr>
        <p:spPr>
          <a:xfrm>
            <a:off x="2231136" y="1667661"/>
            <a:ext cx="7729728" cy="3522667"/>
          </a:xfrm>
          <a:prstGeom prst="rect">
            <a:avLst/>
          </a:prstGeom>
        </p:spPr>
        <p:txBody>
          <a:bodyPr vert="horz" lIns="91440" tIns="45720" rIns="91440" bIns="45720" rtlCol="0">
            <a:noAutofit/>
          </a:bodyPr>
          <a:lstStyle/>
          <a:p>
            <a:pPr marL="285750" indent="-228600" defTabSz="914400">
              <a:spcBef>
                <a:spcPts val="1000"/>
              </a:spcBef>
              <a:buClr>
                <a:schemeClr val="accent2"/>
              </a:buClr>
              <a:buFont typeface="Arial" panose="020B0604020202020204" pitchFamily="34" charset="0"/>
              <a:buChar char="•"/>
            </a:pPr>
            <a:r>
              <a:rPr lang="en-US" sz="2400" dirty="0">
                <a:solidFill>
                  <a:schemeClr val="tx1">
                    <a:lumMod val="85000"/>
                    <a:lumOff val="15000"/>
                  </a:schemeClr>
                </a:solidFill>
              </a:rPr>
              <a:t>Interested in setting out a new constitution for the 13 colonies. </a:t>
            </a:r>
          </a:p>
          <a:p>
            <a:pPr marL="285750" indent="-228600" defTabSz="914400">
              <a:spcBef>
                <a:spcPts val="1000"/>
              </a:spcBef>
              <a:buClr>
                <a:schemeClr val="accent2"/>
              </a:buClr>
              <a:buFont typeface="Arial" panose="020B0604020202020204" pitchFamily="34" charset="0"/>
              <a:buChar char="•"/>
            </a:pPr>
            <a:r>
              <a:rPr lang="en-US" sz="2400" dirty="0">
                <a:solidFill>
                  <a:schemeClr val="tx1">
                    <a:lumMod val="85000"/>
                    <a:lumOff val="15000"/>
                  </a:schemeClr>
                </a:solidFill>
              </a:rPr>
              <a:t>Want to defend the possibility of an extended republican government. </a:t>
            </a:r>
          </a:p>
          <a:p>
            <a:pPr marL="285750" indent="-228600" defTabSz="914400">
              <a:spcBef>
                <a:spcPts val="1000"/>
              </a:spcBef>
              <a:buClr>
                <a:schemeClr val="accent2"/>
              </a:buClr>
              <a:buFont typeface="Arial" panose="020B0604020202020204" pitchFamily="34" charset="0"/>
              <a:buChar char="•"/>
            </a:pPr>
            <a:r>
              <a:rPr lang="en-US" sz="2400" dirty="0">
                <a:solidFill>
                  <a:schemeClr val="tx1">
                    <a:lumMod val="85000"/>
                    <a:lumOff val="15000"/>
                  </a:schemeClr>
                </a:solidFill>
              </a:rPr>
              <a:t>Concerned with the problem of </a:t>
            </a:r>
            <a:r>
              <a:rPr lang="en-US" sz="2400" i="1" dirty="0">
                <a:solidFill>
                  <a:schemeClr val="tx1">
                    <a:lumMod val="85000"/>
                    <a:lumOff val="15000"/>
                  </a:schemeClr>
                </a:solidFill>
              </a:rPr>
              <a:t>factions</a:t>
            </a:r>
            <a:r>
              <a:rPr lang="en-US" sz="2400" dirty="0">
                <a:solidFill>
                  <a:schemeClr val="tx1">
                    <a:lumMod val="85000"/>
                    <a:lumOff val="15000"/>
                  </a:schemeClr>
                </a:solidFill>
              </a:rPr>
              <a:t> and the way in which they undermine popular sovereignty. </a:t>
            </a:r>
          </a:p>
          <a:p>
            <a:pPr marL="342900" indent="-342900" defTabSz="914400">
              <a:spcBef>
                <a:spcPts val="1000"/>
              </a:spcBef>
              <a:buClr>
                <a:schemeClr val="accent2"/>
              </a:buClr>
              <a:buFont typeface="Arial" panose="020B0604020202020204" pitchFamily="34" charset="0"/>
              <a:buChar char="•"/>
            </a:pPr>
            <a:r>
              <a:rPr lang="en-US" sz="2400" dirty="0">
                <a:solidFill>
                  <a:schemeClr val="tx1">
                    <a:lumMod val="85000"/>
                    <a:lumOff val="15000"/>
                  </a:schemeClr>
                </a:solidFill>
              </a:rPr>
              <a:t>Want to set out the system of checks and balances, and the powers of the executive, legislative and judiciary. </a:t>
            </a:r>
          </a:p>
        </p:txBody>
      </p:sp>
    </p:spTree>
    <p:extLst>
      <p:ext uri="{BB962C8B-B14F-4D97-AF65-F5344CB8AC3E}">
        <p14:creationId xmlns:p14="http://schemas.microsoft.com/office/powerpoint/2010/main" val="31502211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781F-3BFD-ED48-8750-1C297F085AA4}"/>
              </a:ext>
            </a:extLst>
          </p:cNvPr>
          <p:cNvSpPr>
            <a:spLocks noGrp="1"/>
          </p:cNvSpPr>
          <p:nvPr>
            <p:ph type="title"/>
          </p:nvPr>
        </p:nvSpPr>
        <p:spPr>
          <a:xfrm>
            <a:off x="357187" y="2615104"/>
            <a:ext cx="3849622" cy="1627792"/>
          </a:xfrm>
        </p:spPr>
        <p:txBody>
          <a:bodyPr vert="horz" lIns="274320" tIns="182880" rIns="274320" bIns="182880" rtlCol="0" anchor="ctr" anchorCtr="1">
            <a:normAutofit fontScale="90000"/>
          </a:bodyPr>
          <a:lstStyle/>
          <a:p>
            <a:r>
              <a:rPr lang="en-US" dirty="0"/>
              <a:t>What are the federalist papers proposing?</a:t>
            </a:r>
          </a:p>
        </p:txBody>
      </p:sp>
      <p:pic>
        <p:nvPicPr>
          <p:cNvPr id="5" name="Content Placeholder 4" descr="Diagram&#10;&#10;Description automatically generated">
            <a:extLst>
              <a:ext uri="{FF2B5EF4-FFF2-40B4-BE49-F238E27FC236}">
                <a16:creationId xmlns:a16="http://schemas.microsoft.com/office/drawing/2014/main" id="{B7294BBE-E7E9-E340-93B6-84681A7E261D}"/>
              </a:ext>
            </a:extLst>
          </p:cNvPr>
          <p:cNvPicPr>
            <a:picLocks noGrp="1" noChangeAspect="1"/>
          </p:cNvPicPr>
          <p:nvPr>
            <p:ph idx="1"/>
          </p:nvPr>
        </p:nvPicPr>
        <p:blipFill>
          <a:blip r:embed="rId2"/>
          <a:stretch>
            <a:fillRect/>
          </a:stretch>
        </p:blipFill>
        <p:spPr>
          <a:xfrm>
            <a:off x="4602859" y="1046016"/>
            <a:ext cx="6897627" cy="4345504"/>
          </a:xfrm>
          <a:prstGeom prst="rect">
            <a:avLst/>
          </a:prstGeom>
        </p:spPr>
      </p:pic>
    </p:spTree>
    <p:extLst>
      <p:ext uri="{BB962C8B-B14F-4D97-AF65-F5344CB8AC3E}">
        <p14:creationId xmlns:p14="http://schemas.microsoft.com/office/powerpoint/2010/main" val="54216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5521-1E41-A04B-9E59-F49A2D72CE9D}"/>
              </a:ext>
            </a:extLst>
          </p:cNvPr>
          <p:cNvSpPr>
            <a:spLocks noGrp="1"/>
          </p:cNvSpPr>
          <p:nvPr>
            <p:ph type="title"/>
          </p:nvPr>
        </p:nvSpPr>
        <p:spPr/>
        <p:txBody>
          <a:bodyPr/>
          <a:lstStyle/>
          <a:p>
            <a:r>
              <a:rPr lang="en-US" dirty="0"/>
              <a:t>Republicanism and democracy</a:t>
            </a:r>
          </a:p>
        </p:txBody>
      </p:sp>
      <p:sp>
        <p:nvSpPr>
          <p:cNvPr id="3" name="Content Placeholder 2">
            <a:extLst>
              <a:ext uri="{FF2B5EF4-FFF2-40B4-BE49-F238E27FC236}">
                <a16:creationId xmlns:a16="http://schemas.microsoft.com/office/drawing/2014/main" id="{480920E4-58BE-5C4E-92AF-A2F5509097BC}"/>
              </a:ext>
            </a:extLst>
          </p:cNvPr>
          <p:cNvSpPr>
            <a:spLocks noGrp="1"/>
          </p:cNvSpPr>
          <p:nvPr>
            <p:ph idx="1"/>
          </p:nvPr>
        </p:nvSpPr>
        <p:spPr>
          <a:xfrm>
            <a:off x="2231136" y="2438019"/>
            <a:ext cx="7729728" cy="3648456"/>
          </a:xfrm>
        </p:spPr>
        <p:txBody>
          <a:bodyPr>
            <a:noAutofit/>
          </a:bodyPr>
          <a:lstStyle/>
          <a:p>
            <a:pPr marL="0" indent="0">
              <a:buNone/>
            </a:pPr>
            <a:r>
              <a:rPr lang="en-US" sz="2400" dirty="0"/>
              <a:t>“The two great points of difference between a Democracy and a Republic are, first, the delegation of the Government, in the latter, to a small number of citizens elected by the rest: secondly, the greater number of citizens, and greater sphere of country, over which the latter may be extended” (Federalist 10).</a:t>
            </a:r>
          </a:p>
          <a:p>
            <a:pPr marL="0" indent="0">
              <a:buNone/>
            </a:pPr>
            <a:endParaRPr lang="en-US" sz="2400" dirty="0"/>
          </a:p>
          <a:p>
            <a:pPr marL="0" indent="0">
              <a:buNone/>
            </a:pPr>
            <a:r>
              <a:rPr lang="en-US" sz="2400" dirty="0"/>
              <a:t>What does this passage tell us about the difference between republicanism and democracy? Why is this important? </a:t>
            </a:r>
          </a:p>
        </p:txBody>
      </p:sp>
    </p:spTree>
    <p:extLst>
      <p:ext uri="{BB962C8B-B14F-4D97-AF65-F5344CB8AC3E}">
        <p14:creationId xmlns:p14="http://schemas.microsoft.com/office/powerpoint/2010/main" val="109507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DEF6-E416-B744-A1DD-B47570631906}"/>
              </a:ext>
            </a:extLst>
          </p:cNvPr>
          <p:cNvSpPr>
            <a:spLocks noGrp="1"/>
          </p:cNvSpPr>
          <p:nvPr>
            <p:ph type="title"/>
          </p:nvPr>
        </p:nvSpPr>
        <p:spPr>
          <a:xfrm>
            <a:off x="6900672" y="978776"/>
            <a:ext cx="4486656" cy="1174991"/>
          </a:xfrm>
        </p:spPr>
        <p:txBody>
          <a:bodyPr>
            <a:normAutofit/>
          </a:bodyPr>
          <a:lstStyle/>
          <a:p>
            <a:r>
              <a:rPr lang="en-US" sz="2400"/>
              <a:t>How should we be represented?</a:t>
            </a:r>
          </a:p>
        </p:txBody>
      </p:sp>
      <p:pic>
        <p:nvPicPr>
          <p:cNvPr id="5" name="Picture 4" descr="A picture containing text&#10;&#10;Description automatically generated">
            <a:extLst>
              <a:ext uri="{FF2B5EF4-FFF2-40B4-BE49-F238E27FC236}">
                <a16:creationId xmlns:a16="http://schemas.microsoft.com/office/drawing/2014/main" id="{C88394C8-227A-5C44-9A34-FE2CE81F2D97}"/>
              </a:ext>
            </a:extLst>
          </p:cNvPr>
          <p:cNvPicPr>
            <a:picLocks noChangeAspect="1"/>
          </p:cNvPicPr>
          <p:nvPr/>
        </p:nvPicPr>
        <p:blipFill rotWithShape="1">
          <a:blip r:embed="rId2"/>
          <a:srcRect l="31892" r="1544"/>
          <a:stretch/>
        </p:blipFill>
        <p:spPr>
          <a:xfrm>
            <a:off x="20" y="10"/>
            <a:ext cx="6086621" cy="6857990"/>
          </a:xfrm>
          <a:prstGeom prst="rect">
            <a:avLst/>
          </a:prstGeom>
        </p:spPr>
      </p:pic>
      <p:sp>
        <p:nvSpPr>
          <p:cNvPr id="3" name="Content Placeholder 2">
            <a:extLst>
              <a:ext uri="{FF2B5EF4-FFF2-40B4-BE49-F238E27FC236}">
                <a16:creationId xmlns:a16="http://schemas.microsoft.com/office/drawing/2014/main" id="{3789C3D7-6023-BA4D-9C99-C8E5AFF4E65C}"/>
              </a:ext>
            </a:extLst>
          </p:cNvPr>
          <p:cNvSpPr>
            <a:spLocks noGrp="1"/>
          </p:cNvSpPr>
          <p:nvPr>
            <p:ph idx="1"/>
          </p:nvPr>
        </p:nvSpPr>
        <p:spPr>
          <a:xfrm>
            <a:off x="6900672" y="2640692"/>
            <a:ext cx="4486656" cy="3255252"/>
          </a:xfrm>
        </p:spPr>
        <p:txBody>
          <a:bodyPr>
            <a:normAutofit/>
          </a:bodyPr>
          <a:lstStyle/>
          <a:p>
            <a:pPr marL="0" indent="0">
              <a:buNone/>
            </a:pPr>
            <a:r>
              <a:rPr lang="en-US" cap="small" dirty="0"/>
              <a:t>Mandate theory: </a:t>
            </a:r>
            <a:r>
              <a:rPr lang="en-US" dirty="0"/>
              <a:t>representatives should put forward the feelings and passions of the people they represent. </a:t>
            </a:r>
          </a:p>
          <a:p>
            <a:pPr marL="0" indent="0">
              <a:buNone/>
            </a:pPr>
            <a:r>
              <a:rPr lang="en-US" cap="small" dirty="0"/>
              <a:t>Independence theory: </a:t>
            </a:r>
            <a:r>
              <a:rPr lang="en-US" dirty="0"/>
              <a:t>representatives should defend the interests of the people they represent, as they judge those interests. </a:t>
            </a:r>
          </a:p>
          <a:p>
            <a:pPr marL="0" indent="0">
              <a:buNone/>
            </a:pPr>
            <a:endParaRPr lang="en-US" dirty="0"/>
          </a:p>
          <a:p>
            <a:pPr marL="0" indent="0">
              <a:buNone/>
            </a:pPr>
            <a:r>
              <a:rPr lang="en-US" dirty="0"/>
              <a:t>Activity: speak together in groups. Which form of representation do you think is more desirable? </a:t>
            </a:r>
          </a:p>
        </p:txBody>
      </p:sp>
    </p:spTree>
    <p:extLst>
      <p:ext uri="{BB962C8B-B14F-4D97-AF65-F5344CB8AC3E}">
        <p14:creationId xmlns:p14="http://schemas.microsoft.com/office/powerpoint/2010/main" val="104273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CD0A-C6D2-C349-A44B-56668CEB60C9}"/>
              </a:ext>
            </a:extLst>
          </p:cNvPr>
          <p:cNvSpPr>
            <a:spLocks noGrp="1"/>
          </p:cNvSpPr>
          <p:nvPr>
            <p:ph type="title"/>
          </p:nvPr>
        </p:nvSpPr>
        <p:spPr>
          <a:xfrm>
            <a:off x="5445496" y="978776"/>
            <a:ext cx="5925310" cy="1174991"/>
          </a:xfrm>
        </p:spPr>
        <p:txBody>
          <a:bodyPr>
            <a:normAutofit/>
          </a:bodyPr>
          <a:lstStyle/>
          <a:p>
            <a:r>
              <a:rPr lang="en-US" sz="2400"/>
              <a:t>The problem of factions</a:t>
            </a:r>
          </a:p>
        </p:txBody>
      </p:sp>
      <p:pic>
        <p:nvPicPr>
          <p:cNvPr id="5" name="Picture 4" descr="A red and blue flag&#10;&#10;Description automatically generated with low confidence">
            <a:extLst>
              <a:ext uri="{FF2B5EF4-FFF2-40B4-BE49-F238E27FC236}">
                <a16:creationId xmlns:a16="http://schemas.microsoft.com/office/drawing/2014/main" id="{D71FA7D3-672E-DD4C-BB28-B4C74859B738}"/>
              </a:ext>
            </a:extLst>
          </p:cNvPr>
          <p:cNvPicPr>
            <a:picLocks noChangeAspect="1"/>
          </p:cNvPicPr>
          <p:nvPr/>
        </p:nvPicPr>
        <p:blipFill rotWithShape="1">
          <a:blip r:embed="rId2"/>
          <a:srcRect l="33591" r="30925" b="-1"/>
          <a:stretch/>
        </p:blipFill>
        <p:spPr>
          <a:xfrm>
            <a:off x="20" y="10"/>
            <a:ext cx="4657325" cy="6857990"/>
          </a:xfrm>
          <a:prstGeom prst="rect">
            <a:avLst/>
          </a:prstGeom>
        </p:spPr>
      </p:pic>
      <p:sp>
        <p:nvSpPr>
          <p:cNvPr id="3" name="Content Placeholder 2">
            <a:extLst>
              <a:ext uri="{FF2B5EF4-FFF2-40B4-BE49-F238E27FC236}">
                <a16:creationId xmlns:a16="http://schemas.microsoft.com/office/drawing/2014/main" id="{2BA5C6B7-1D6E-DD41-8148-EF1B177FC46B}"/>
              </a:ext>
            </a:extLst>
          </p:cNvPr>
          <p:cNvSpPr>
            <a:spLocks noGrp="1"/>
          </p:cNvSpPr>
          <p:nvPr>
            <p:ph idx="1"/>
          </p:nvPr>
        </p:nvSpPr>
        <p:spPr>
          <a:xfrm>
            <a:off x="5445496" y="2640692"/>
            <a:ext cx="5925310" cy="3255252"/>
          </a:xfrm>
        </p:spPr>
        <p:txBody>
          <a:bodyPr>
            <a:normAutofit lnSpcReduction="10000"/>
          </a:bodyPr>
          <a:lstStyle/>
          <a:p>
            <a:pPr marL="0" indent="0">
              <a:lnSpc>
                <a:spcPct val="90000"/>
              </a:lnSpc>
              <a:buNone/>
            </a:pPr>
            <a:r>
              <a:rPr lang="en-US" dirty="0"/>
              <a:t>“By a faction I understand a number of citizens, whether amounting to a majority or minority of the whole, who are united and actuated by some common impulse of passion, or of interest, adverse to the rights of other citizens, or to the permanent and aggregate interests of the community” (Federalist 10). </a:t>
            </a:r>
          </a:p>
          <a:p>
            <a:pPr marL="0" indent="0">
              <a:lnSpc>
                <a:spcPct val="90000"/>
              </a:lnSpc>
              <a:buNone/>
            </a:pPr>
            <a:endParaRPr lang="en-US" dirty="0"/>
          </a:p>
          <a:p>
            <a:pPr marL="0" indent="0">
              <a:lnSpc>
                <a:spcPct val="90000"/>
              </a:lnSpc>
              <a:buNone/>
            </a:pPr>
            <a:r>
              <a:rPr lang="en-US" dirty="0"/>
              <a:t>Madison thinks that there are two ways of dealing with factions: (</a:t>
            </a:r>
            <a:r>
              <a:rPr lang="en-US" dirty="0" err="1"/>
              <a:t>i</a:t>
            </a:r>
            <a:r>
              <a:rPr lang="en-US" dirty="0"/>
              <a:t>) removing their cause, and (ii) controlling their effects. What are his arguments against (</a:t>
            </a:r>
            <a:r>
              <a:rPr lang="en-US" dirty="0" err="1"/>
              <a:t>i</a:t>
            </a:r>
            <a:r>
              <a:rPr lang="en-US" dirty="0"/>
              <a:t>) and how does he suggest we go about (ii)? How does Madison differ from Rousseau on this issue? </a:t>
            </a:r>
          </a:p>
        </p:txBody>
      </p:sp>
    </p:spTree>
    <p:extLst>
      <p:ext uri="{BB962C8B-B14F-4D97-AF65-F5344CB8AC3E}">
        <p14:creationId xmlns:p14="http://schemas.microsoft.com/office/powerpoint/2010/main" val="25655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1BFF-E080-C54F-997E-ECE9E1867D7A}"/>
              </a:ext>
            </a:extLst>
          </p:cNvPr>
          <p:cNvSpPr>
            <a:spLocks noGrp="1"/>
          </p:cNvSpPr>
          <p:nvPr>
            <p:ph type="title"/>
          </p:nvPr>
        </p:nvSpPr>
        <p:spPr/>
        <p:txBody>
          <a:bodyPr/>
          <a:lstStyle/>
          <a:p>
            <a:r>
              <a:rPr lang="en-US" dirty="0"/>
              <a:t>Division of powers</a:t>
            </a:r>
          </a:p>
        </p:txBody>
      </p:sp>
      <p:sp>
        <p:nvSpPr>
          <p:cNvPr id="3" name="Content Placeholder 2">
            <a:extLst>
              <a:ext uri="{FF2B5EF4-FFF2-40B4-BE49-F238E27FC236}">
                <a16:creationId xmlns:a16="http://schemas.microsoft.com/office/drawing/2014/main" id="{8790C40B-9AD1-0D45-B7D3-FA5C362AEAC5}"/>
              </a:ext>
            </a:extLst>
          </p:cNvPr>
          <p:cNvSpPr>
            <a:spLocks noGrp="1"/>
          </p:cNvSpPr>
          <p:nvPr>
            <p:ph idx="1"/>
          </p:nvPr>
        </p:nvSpPr>
        <p:spPr>
          <a:xfrm>
            <a:off x="2231136" y="2638044"/>
            <a:ext cx="7729728" cy="3964775"/>
          </a:xfrm>
        </p:spPr>
        <p:txBody>
          <a:bodyPr>
            <a:normAutofit fontScale="92500" lnSpcReduction="20000"/>
          </a:bodyPr>
          <a:lstStyle/>
          <a:p>
            <a:pPr marL="0" indent="0">
              <a:buNone/>
            </a:pPr>
            <a:r>
              <a:rPr lang="en-US" dirty="0"/>
              <a:t>“In order to lay due foundation for that separate and distinct exercise of the different powers of government, which to a certain extent, is admitted on all hands to be essential to the preservation of liberty, it is evident that each department should have a will of its own; and consequently should be so constituted, that the members of each should have as little agency as possible in the appointment of the members of the others” (Federalist 51). </a:t>
            </a:r>
          </a:p>
          <a:p>
            <a:pPr marL="0" indent="0">
              <a:buNone/>
            </a:pPr>
            <a:r>
              <a:rPr lang="en-US" cap="small" dirty="0"/>
              <a:t>Executive: </a:t>
            </a:r>
            <a:r>
              <a:rPr lang="en-US" dirty="0"/>
              <a:t>Needs to be unified in a single person, in order to allow for quick action and there is a clear line of responsibility. (Federalist 70)</a:t>
            </a:r>
          </a:p>
          <a:p>
            <a:pPr marL="0" indent="0">
              <a:buNone/>
            </a:pPr>
            <a:r>
              <a:rPr lang="en-US" cap="small" dirty="0"/>
              <a:t>Legislative: </a:t>
            </a:r>
            <a:r>
              <a:rPr lang="en-US" dirty="0"/>
              <a:t>The remedy for the power of the legislative is ”to divide [it] into different branches; and to render them by different modes of election, and different principles of action, as little connected with each other, as the nature of their common functions […] will admit” (Federalist 51) </a:t>
            </a:r>
          </a:p>
          <a:p>
            <a:pPr marL="0" indent="0">
              <a:buNone/>
            </a:pPr>
            <a:r>
              <a:rPr lang="en-US" cap="small" dirty="0"/>
              <a:t>Judiciary:  </a:t>
            </a:r>
            <a:r>
              <a:rPr lang="en-US" dirty="0"/>
              <a:t>“</a:t>
            </a:r>
            <a:r>
              <a:rPr lang="en-US" dirty="0">
                <a:cs typeface="Arial" panose="020B0604020202020204" pitchFamily="34" charset="0"/>
              </a:rPr>
              <a:t>A constitution is in fact, and must be, regarded by the judges as a fundamental law. It therefore belongs to them to ascertain its meaning as well as the meaning of any particular act proceeding from the legislative body” (Federalist 78). </a:t>
            </a:r>
          </a:p>
          <a:p>
            <a:pPr marL="0" indent="0">
              <a:buNone/>
            </a:pPr>
            <a:endParaRPr lang="en-US" dirty="0"/>
          </a:p>
        </p:txBody>
      </p:sp>
    </p:spTree>
    <p:extLst>
      <p:ext uri="{BB962C8B-B14F-4D97-AF65-F5344CB8AC3E}">
        <p14:creationId xmlns:p14="http://schemas.microsoft.com/office/powerpoint/2010/main" val="44746680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{51040ED0-A7D8-6B42-9D1D-99E6FA7850C7}tf10001120</Template>
  <TotalTime>98</TotalTime>
  <Words>738</Words>
  <Application>Microsoft Macintosh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The federalist papers</vt:lpstr>
      <vt:lpstr>Questions/comments to start the class</vt:lpstr>
      <vt:lpstr>What is the aim of the federalist papers? </vt:lpstr>
      <vt:lpstr>PowerPoint Presentation</vt:lpstr>
      <vt:lpstr>What are the federalist papers proposing?</vt:lpstr>
      <vt:lpstr>Republicanism and democracy</vt:lpstr>
      <vt:lpstr>How should we be represented?</vt:lpstr>
      <vt:lpstr>The problem of factions</vt:lpstr>
      <vt:lpstr>Division of powers</vt:lpstr>
      <vt:lpstr>Further questions</vt:lpstr>
      <vt:lpstr>Extra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federalist papers</dc:title>
  <dc:creator>Microsoft Office User</dc:creator>
  <cp:lastModifiedBy>Microsoft Office User</cp:lastModifiedBy>
  <cp:revision>33</cp:revision>
  <dcterms:created xsi:type="dcterms:W3CDTF">2022-02-02T09:12:32Z</dcterms:created>
  <dcterms:modified xsi:type="dcterms:W3CDTF">2022-02-02T13:51:51Z</dcterms:modified>
</cp:coreProperties>
</file>