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59" r:id="rId2"/>
    <p:sldId id="261"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3B032-93FE-744C-9DD4-496A843647CC}" type="datetimeFigureOut">
              <a:rPr lang="en-US" smtClean="0"/>
              <a:t>12/6/21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F889A-0187-5D4F-BB7C-DDB9999FDBBA}" type="slidenum">
              <a:rPr lang="en-US" smtClean="0"/>
              <a:t>‹#›</a:t>
            </a:fld>
            <a:endParaRPr lang="en-US"/>
          </a:p>
        </p:txBody>
      </p:sp>
    </p:spTree>
    <p:extLst>
      <p:ext uri="{BB962C8B-B14F-4D97-AF65-F5344CB8AC3E}">
        <p14:creationId xmlns:p14="http://schemas.microsoft.com/office/powerpoint/2010/main" val="265090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9F889A-0187-5D4F-BB7C-DDB9999FDBBA}" type="slidenum">
              <a:rPr lang="en-US" smtClean="0"/>
              <a:t>4</a:t>
            </a:fld>
            <a:endParaRPr lang="en-US"/>
          </a:p>
        </p:txBody>
      </p:sp>
    </p:spTree>
    <p:extLst>
      <p:ext uri="{BB962C8B-B14F-4D97-AF65-F5344CB8AC3E}">
        <p14:creationId xmlns:p14="http://schemas.microsoft.com/office/powerpoint/2010/main" val="134600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4AAE4ACD-3D72-8E48-AAEF-338F5013142A}"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12731176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AAE4ACD-3D72-8E48-AAEF-338F5013142A}"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426391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AAE4ACD-3D72-8E48-AAEF-338F5013142A}"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404713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AAE4ACD-3D72-8E48-AAEF-338F5013142A}"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18637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4AAE4ACD-3D72-8E48-AAEF-338F5013142A}"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13715882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4AAE4ACD-3D72-8E48-AAEF-338F5013142A}" type="datetimeFigureOut">
              <a:rPr lang="en-US" smtClean="0"/>
              <a:t>12/6/21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15394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AAE4ACD-3D72-8E48-AAEF-338F5013142A}"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02DD4-960C-5E40-8138-C43C2B630EB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7609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AAE4ACD-3D72-8E48-AAEF-338F5013142A}"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291798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E4ACD-3D72-8E48-AAEF-338F5013142A}"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409868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4AAE4ACD-3D72-8E48-AAEF-338F5013142A}" type="datetimeFigureOut">
              <a:rPr lang="en-US" smtClean="0"/>
              <a:t>12/6/21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255690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AAE4ACD-3D72-8E48-AAEF-338F5013142A}" type="datetimeFigureOut">
              <a:rPr lang="en-US" smtClean="0"/>
              <a:t>12/6/21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BF02DD4-960C-5E40-8138-C43C2B630EB6}" type="slidenum">
              <a:rPr lang="en-US" smtClean="0"/>
              <a:t>‹#›</a:t>
            </a:fld>
            <a:endParaRPr lang="en-US"/>
          </a:p>
        </p:txBody>
      </p:sp>
    </p:spTree>
    <p:extLst>
      <p:ext uri="{BB962C8B-B14F-4D97-AF65-F5344CB8AC3E}">
        <p14:creationId xmlns:p14="http://schemas.microsoft.com/office/powerpoint/2010/main" val="194787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AAE4ACD-3D72-8E48-AAEF-338F5013142A}" type="datetimeFigureOut">
              <a:rPr lang="en-US" smtClean="0"/>
              <a:t>12/6/21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F02DD4-960C-5E40-8138-C43C2B630EB6}" type="slidenum">
              <a:rPr lang="en-US" smtClean="0"/>
              <a:t>‹#›</a:t>
            </a:fld>
            <a:endParaRPr lang="en-US"/>
          </a:p>
        </p:txBody>
      </p:sp>
    </p:spTree>
    <p:extLst>
      <p:ext uri="{BB962C8B-B14F-4D97-AF65-F5344CB8AC3E}">
        <p14:creationId xmlns:p14="http://schemas.microsoft.com/office/powerpoint/2010/main" val="39535696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hilosophybites.com/rousseau/" TargetMode="External"/><Relationship Id="rId7" Type="http://schemas.openxmlformats.org/officeDocument/2006/relationships/image" Target="../media/image7.png"/><Relationship Id="rId2" Type="http://schemas.openxmlformats.org/officeDocument/2006/relationships/hyperlink" Target="https://www.bbc.co.uk/programmes/b008w3xm" TargetMode="External"/><Relationship Id="rId1" Type="http://schemas.openxmlformats.org/officeDocument/2006/relationships/slideLayout" Target="../slideLayouts/slideLayout2.xml"/><Relationship Id="rId6" Type="http://schemas.openxmlformats.org/officeDocument/2006/relationships/hyperlink" Target="https://www.newyorker.com/magazine/2016/08/01/how-rousseau-predicted-trump" TargetMode="External"/><Relationship Id="rId5" Type="http://schemas.openxmlformats.org/officeDocument/2006/relationships/hyperlink" Target="https://existentialcomics.com/philosopher/Jean-Jacques_Rousseau" TargetMode="External"/><Relationship Id="rId4" Type="http://schemas.openxmlformats.org/officeDocument/2006/relationships/hyperlink" Target="https://philosophybites.com/2008/07/melissa-lane-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3A9C-D0F7-DF45-BA8B-CEEABE8EAE3D}"/>
              </a:ext>
            </a:extLst>
          </p:cNvPr>
          <p:cNvSpPr>
            <a:spLocks noGrp="1"/>
          </p:cNvSpPr>
          <p:nvPr>
            <p:ph type="ctrTitle"/>
          </p:nvPr>
        </p:nvSpPr>
        <p:spPr>
          <a:xfrm>
            <a:off x="5460493" y="2386744"/>
            <a:ext cx="5925310" cy="1645920"/>
          </a:xfrm>
        </p:spPr>
        <p:txBody>
          <a:bodyPr>
            <a:normAutofit/>
          </a:bodyPr>
          <a:lstStyle/>
          <a:p>
            <a:r>
              <a:rPr lang="en-US" sz="3500" dirty="0"/>
              <a:t>Rousseau’s Social Contract </a:t>
            </a:r>
          </a:p>
        </p:txBody>
      </p:sp>
      <p:sp>
        <p:nvSpPr>
          <p:cNvPr id="3" name="Subtitle 2">
            <a:extLst>
              <a:ext uri="{FF2B5EF4-FFF2-40B4-BE49-F238E27FC236}">
                <a16:creationId xmlns:a16="http://schemas.microsoft.com/office/drawing/2014/main" id="{601B2F5A-C3C6-5B49-9A54-C3EA70B2D72A}"/>
              </a:ext>
            </a:extLst>
          </p:cNvPr>
          <p:cNvSpPr>
            <a:spLocks noGrp="1"/>
          </p:cNvSpPr>
          <p:nvPr>
            <p:ph type="subTitle" idx="1"/>
          </p:nvPr>
        </p:nvSpPr>
        <p:spPr>
          <a:xfrm>
            <a:off x="5804436" y="4352544"/>
            <a:ext cx="5242560" cy="1239894"/>
          </a:xfrm>
        </p:spPr>
        <p:txBody>
          <a:bodyPr>
            <a:normAutofit/>
          </a:bodyPr>
          <a:lstStyle/>
          <a:p>
            <a:r>
              <a:rPr lang="en-US" dirty="0"/>
              <a:t>GV100 class slides: MT week 11</a:t>
            </a:r>
          </a:p>
          <a:p>
            <a:r>
              <a:rPr lang="en-US" dirty="0"/>
              <a:t>London School of Economics and Political Science</a:t>
            </a:r>
          </a:p>
        </p:txBody>
      </p:sp>
      <p:pic>
        <p:nvPicPr>
          <p:cNvPr id="5" name="Picture 4" descr="A close-up of a coin&#10;&#10;Description automatically generated">
            <a:extLst>
              <a:ext uri="{FF2B5EF4-FFF2-40B4-BE49-F238E27FC236}">
                <a16:creationId xmlns:a16="http://schemas.microsoft.com/office/drawing/2014/main" id="{D26BA2D6-F17E-7843-854F-5E09C2E07633}"/>
              </a:ext>
            </a:extLst>
          </p:cNvPr>
          <p:cNvPicPr>
            <a:picLocks noChangeAspect="1"/>
          </p:cNvPicPr>
          <p:nvPr/>
        </p:nvPicPr>
        <p:blipFill rotWithShape="1">
          <a:blip r:embed="rId2"/>
          <a:srcRect r="2" b="161"/>
          <a:stretch/>
        </p:blipFill>
        <p:spPr>
          <a:xfrm>
            <a:off x="1123901" y="1122807"/>
            <a:ext cx="3044952" cy="4297680"/>
          </a:xfrm>
          <a:prstGeom prst="rect">
            <a:avLst/>
          </a:prstGeom>
        </p:spPr>
      </p:pic>
    </p:spTree>
    <p:extLst>
      <p:ext uri="{BB962C8B-B14F-4D97-AF65-F5344CB8AC3E}">
        <p14:creationId xmlns:p14="http://schemas.microsoft.com/office/powerpoint/2010/main" val="293857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603D-48E1-D647-A663-F7214A97093F}"/>
              </a:ext>
            </a:extLst>
          </p:cNvPr>
          <p:cNvSpPr>
            <a:spLocks noGrp="1"/>
          </p:cNvSpPr>
          <p:nvPr>
            <p:ph type="title"/>
          </p:nvPr>
        </p:nvSpPr>
        <p:spPr>
          <a:xfrm>
            <a:off x="804672" y="964692"/>
            <a:ext cx="3066937" cy="1188720"/>
          </a:xfrm>
        </p:spPr>
        <p:txBody>
          <a:bodyPr>
            <a:normAutofit/>
          </a:bodyPr>
          <a:lstStyle/>
          <a:p>
            <a:r>
              <a:rPr lang="en-US" dirty="0"/>
              <a:t>Extra resources</a:t>
            </a:r>
          </a:p>
        </p:txBody>
      </p:sp>
      <p:sp>
        <p:nvSpPr>
          <p:cNvPr id="3" name="Content Placeholder 2">
            <a:extLst>
              <a:ext uri="{FF2B5EF4-FFF2-40B4-BE49-F238E27FC236}">
                <a16:creationId xmlns:a16="http://schemas.microsoft.com/office/drawing/2014/main" id="{78378DC2-BA8E-E04D-B213-E87BB2FDA257}"/>
              </a:ext>
            </a:extLst>
          </p:cNvPr>
          <p:cNvSpPr>
            <a:spLocks noGrp="1"/>
          </p:cNvSpPr>
          <p:nvPr>
            <p:ph idx="1"/>
          </p:nvPr>
        </p:nvSpPr>
        <p:spPr>
          <a:xfrm>
            <a:off x="803244" y="2638044"/>
            <a:ext cx="3063765" cy="3263206"/>
          </a:xfrm>
        </p:spPr>
        <p:txBody>
          <a:bodyPr>
            <a:normAutofit/>
          </a:bodyPr>
          <a:lstStyle/>
          <a:p>
            <a:pPr marL="0" indent="0">
              <a:lnSpc>
                <a:spcPct val="90000"/>
              </a:lnSpc>
              <a:buNone/>
            </a:pPr>
            <a:r>
              <a:rPr lang="en-US" dirty="0">
                <a:hlinkClick r:id="rId2"/>
              </a:rPr>
              <a:t>In Our Time episode on the Social Contract</a:t>
            </a:r>
            <a:endParaRPr lang="en-US"/>
          </a:p>
          <a:p>
            <a:pPr marL="0" indent="0">
              <a:lnSpc>
                <a:spcPct val="90000"/>
              </a:lnSpc>
              <a:buNone/>
            </a:pPr>
            <a:r>
              <a:rPr lang="en-US" dirty="0">
                <a:hlinkClick r:id="rId3"/>
              </a:rPr>
              <a:t>Philosophy bites episode on Rousseau’s Moral Psychology</a:t>
            </a:r>
            <a:endParaRPr lang="en-US"/>
          </a:p>
          <a:p>
            <a:pPr marL="0" indent="0">
              <a:lnSpc>
                <a:spcPct val="90000"/>
              </a:lnSpc>
              <a:buNone/>
            </a:pPr>
            <a:r>
              <a:rPr lang="en-US" dirty="0">
                <a:hlinkClick r:id="rId4"/>
              </a:rPr>
              <a:t>Philosophy bites episode on Rousseau on Modern Society</a:t>
            </a:r>
            <a:endParaRPr lang="en-US"/>
          </a:p>
          <a:p>
            <a:pPr marL="0" indent="0">
              <a:lnSpc>
                <a:spcPct val="90000"/>
              </a:lnSpc>
              <a:buNone/>
            </a:pPr>
            <a:r>
              <a:rPr lang="en-US" dirty="0">
                <a:hlinkClick r:id="rId5"/>
              </a:rPr>
              <a:t>Existential Comics comics featuring Rousseau</a:t>
            </a:r>
            <a:endParaRPr lang="en-US"/>
          </a:p>
          <a:p>
            <a:pPr marL="0" indent="0">
              <a:lnSpc>
                <a:spcPct val="90000"/>
              </a:lnSpc>
              <a:buNone/>
            </a:pPr>
            <a:r>
              <a:rPr lang="en-US" dirty="0">
                <a:hlinkClick r:id="rId6"/>
              </a:rPr>
              <a:t>New Yorker article on Rousseau and Trump</a:t>
            </a:r>
            <a:endParaRPr lang="en-US"/>
          </a:p>
        </p:txBody>
      </p:sp>
      <p:sp>
        <p:nvSpPr>
          <p:cNvPr id="10" name="Rectangle 9">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8093E3FC-D6B8-1648-8B14-91651DF43884}"/>
              </a:ext>
            </a:extLst>
          </p:cNvPr>
          <p:cNvPicPr>
            <a:picLocks noChangeAspect="1"/>
          </p:cNvPicPr>
          <p:nvPr/>
        </p:nvPicPr>
        <p:blipFill>
          <a:blip r:embed="rId7"/>
          <a:stretch>
            <a:fillRect/>
          </a:stretch>
        </p:blipFill>
        <p:spPr>
          <a:xfrm>
            <a:off x="5074429" y="1293275"/>
            <a:ext cx="5724938" cy="4279392"/>
          </a:xfrm>
          <a:prstGeom prst="rect">
            <a:avLst/>
          </a:prstGeom>
        </p:spPr>
      </p:pic>
      <p:sp>
        <p:nvSpPr>
          <p:cNvPr id="6" name="TextBox 5">
            <a:extLst>
              <a:ext uri="{FF2B5EF4-FFF2-40B4-BE49-F238E27FC236}">
                <a16:creationId xmlns:a16="http://schemas.microsoft.com/office/drawing/2014/main" id="{CBBAB25E-9A6B-1948-9309-854661A6522C}"/>
              </a:ext>
            </a:extLst>
          </p:cNvPr>
          <p:cNvSpPr txBox="1"/>
          <p:nvPr/>
        </p:nvSpPr>
        <p:spPr>
          <a:xfrm>
            <a:off x="6096000" y="5524158"/>
            <a:ext cx="3991232" cy="261610"/>
          </a:xfrm>
          <a:prstGeom prst="rect">
            <a:avLst/>
          </a:prstGeom>
          <a:noFill/>
        </p:spPr>
        <p:txBody>
          <a:bodyPr wrap="square" rtlCol="0">
            <a:spAutoFit/>
          </a:bodyPr>
          <a:lstStyle/>
          <a:p>
            <a:r>
              <a:rPr lang="en-US" sz="1100" dirty="0"/>
              <a:t>Source: Existential comics </a:t>
            </a:r>
          </a:p>
        </p:txBody>
      </p:sp>
    </p:spTree>
    <p:extLst>
      <p:ext uri="{BB962C8B-B14F-4D97-AF65-F5344CB8AC3E}">
        <p14:creationId xmlns:p14="http://schemas.microsoft.com/office/powerpoint/2010/main" val="252941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9BD9-3308-3241-9BA4-A61F63F86154}"/>
              </a:ext>
            </a:extLst>
          </p:cNvPr>
          <p:cNvSpPr>
            <a:spLocks noGrp="1"/>
          </p:cNvSpPr>
          <p:nvPr>
            <p:ph type="title"/>
          </p:nvPr>
        </p:nvSpPr>
        <p:spPr/>
        <p:txBody>
          <a:bodyPr/>
          <a:lstStyle/>
          <a:p>
            <a:r>
              <a:rPr lang="en-US" dirty="0"/>
              <a:t>Questions/comments to start the class</a:t>
            </a:r>
          </a:p>
        </p:txBody>
      </p:sp>
      <p:sp>
        <p:nvSpPr>
          <p:cNvPr id="3" name="Content Placeholder 2">
            <a:extLst>
              <a:ext uri="{FF2B5EF4-FFF2-40B4-BE49-F238E27FC236}">
                <a16:creationId xmlns:a16="http://schemas.microsoft.com/office/drawing/2014/main" id="{1AC4D8C1-F478-F442-8754-FA1DBDB13F08}"/>
              </a:ext>
            </a:extLst>
          </p:cNvPr>
          <p:cNvSpPr>
            <a:spLocks noGrp="1"/>
          </p:cNvSpPr>
          <p:nvPr>
            <p:ph idx="1"/>
          </p:nvPr>
        </p:nvSpPr>
        <p:spPr/>
        <p:txBody>
          <a:bodyPr>
            <a:normAutofit/>
          </a:bodyPr>
          <a:lstStyle/>
          <a:p>
            <a:r>
              <a:rPr lang="en-US" sz="2400" dirty="0"/>
              <a:t>Remember, these can just be simple questions or comments about the material. </a:t>
            </a:r>
          </a:p>
          <a:p>
            <a:r>
              <a:rPr lang="en-US" sz="2400" dirty="0"/>
              <a:t>It is always worth it to ask a question if you are confused or not fully sure about something! </a:t>
            </a:r>
          </a:p>
        </p:txBody>
      </p:sp>
    </p:spTree>
    <p:extLst>
      <p:ext uri="{BB962C8B-B14F-4D97-AF65-F5344CB8AC3E}">
        <p14:creationId xmlns:p14="http://schemas.microsoft.com/office/powerpoint/2010/main" val="168363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0C45-29EA-8546-8F3B-3420F61A7B36}"/>
              </a:ext>
            </a:extLst>
          </p:cNvPr>
          <p:cNvSpPr>
            <a:spLocks noGrp="1"/>
          </p:cNvSpPr>
          <p:nvPr>
            <p:ph type="title"/>
          </p:nvPr>
        </p:nvSpPr>
        <p:spPr>
          <a:xfrm>
            <a:off x="804672" y="964692"/>
            <a:ext cx="3066937" cy="1188720"/>
          </a:xfrm>
        </p:spPr>
        <p:txBody>
          <a:bodyPr>
            <a:normAutofit/>
          </a:bodyPr>
          <a:lstStyle/>
          <a:p>
            <a:r>
              <a:rPr lang="en-US" dirty="0"/>
              <a:t>The second discourse</a:t>
            </a:r>
          </a:p>
        </p:txBody>
      </p:sp>
      <p:sp>
        <p:nvSpPr>
          <p:cNvPr id="3" name="Content Placeholder 2">
            <a:extLst>
              <a:ext uri="{FF2B5EF4-FFF2-40B4-BE49-F238E27FC236}">
                <a16:creationId xmlns:a16="http://schemas.microsoft.com/office/drawing/2014/main" id="{BC3BEEB6-8371-6148-8572-89DC10028748}"/>
              </a:ext>
            </a:extLst>
          </p:cNvPr>
          <p:cNvSpPr>
            <a:spLocks noGrp="1"/>
          </p:cNvSpPr>
          <p:nvPr>
            <p:ph idx="1"/>
          </p:nvPr>
        </p:nvSpPr>
        <p:spPr>
          <a:xfrm>
            <a:off x="803244" y="2638044"/>
            <a:ext cx="3063765" cy="3263206"/>
          </a:xfrm>
        </p:spPr>
        <p:txBody>
          <a:bodyPr>
            <a:normAutofit lnSpcReduction="10000"/>
          </a:bodyPr>
          <a:lstStyle/>
          <a:p>
            <a:pPr marL="0" indent="0" algn="just">
              <a:buNone/>
            </a:pPr>
            <a:r>
              <a:rPr lang="en-US" dirty="0"/>
              <a:t>In the ‘Second Discourse’, Rousseau diagnoses a problem that he sees in contemporary society. This is the problem of problematic social dependence and a corrupt social contract. He offers two solutions to this problem in later work: </a:t>
            </a:r>
          </a:p>
          <a:p>
            <a:pPr marL="0" indent="0" algn="just">
              <a:buNone/>
            </a:pPr>
            <a:r>
              <a:rPr lang="en-US" dirty="0"/>
              <a:t>- Educational Reform in </a:t>
            </a:r>
            <a:r>
              <a:rPr lang="en-US" i="1" dirty="0"/>
              <a:t>Emile</a:t>
            </a:r>
            <a:endParaRPr lang="en-US" dirty="0"/>
          </a:p>
          <a:p>
            <a:pPr marL="0" indent="0" algn="just">
              <a:buNone/>
            </a:pPr>
            <a:r>
              <a:rPr lang="en-US" dirty="0"/>
              <a:t>- Social Reform in </a:t>
            </a:r>
            <a:r>
              <a:rPr lang="en-US" i="1" dirty="0"/>
              <a:t>The Social Contract</a:t>
            </a:r>
            <a:endParaRPr lang="en-US" dirty="0"/>
          </a:p>
        </p:txBody>
      </p:sp>
      <p:pic>
        <p:nvPicPr>
          <p:cNvPr id="5" name="Picture 4" descr="Text&#10;&#10;Description automatically generated with low confidence">
            <a:extLst>
              <a:ext uri="{FF2B5EF4-FFF2-40B4-BE49-F238E27FC236}">
                <a16:creationId xmlns:a16="http://schemas.microsoft.com/office/drawing/2014/main" id="{9A49BF4D-A812-DC4D-82C7-D7EA345F5441}"/>
              </a:ext>
            </a:extLst>
          </p:cNvPr>
          <p:cNvPicPr>
            <a:picLocks noChangeAspect="1"/>
          </p:cNvPicPr>
          <p:nvPr/>
        </p:nvPicPr>
        <p:blipFill>
          <a:blip r:embed="rId2"/>
          <a:stretch>
            <a:fillRect/>
          </a:stretch>
        </p:blipFill>
        <p:spPr>
          <a:xfrm>
            <a:off x="5236966" y="1293275"/>
            <a:ext cx="5399863" cy="4279392"/>
          </a:xfrm>
          <a:prstGeom prst="rect">
            <a:avLst/>
          </a:prstGeom>
        </p:spPr>
      </p:pic>
      <p:sp>
        <p:nvSpPr>
          <p:cNvPr id="6" name="TextBox 5">
            <a:extLst>
              <a:ext uri="{FF2B5EF4-FFF2-40B4-BE49-F238E27FC236}">
                <a16:creationId xmlns:a16="http://schemas.microsoft.com/office/drawing/2014/main" id="{B462B853-DD88-A643-A2C5-BE22A567A633}"/>
              </a:ext>
            </a:extLst>
          </p:cNvPr>
          <p:cNvSpPr txBox="1"/>
          <p:nvPr/>
        </p:nvSpPr>
        <p:spPr>
          <a:xfrm>
            <a:off x="803244" y="6077552"/>
            <a:ext cx="4919870" cy="369332"/>
          </a:xfrm>
          <a:prstGeom prst="rect">
            <a:avLst/>
          </a:prstGeom>
          <a:noFill/>
        </p:spPr>
        <p:txBody>
          <a:bodyPr wrap="square" rtlCol="0">
            <a:spAutoFit/>
          </a:bodyPr>
          <a:lstStyle/>
          <a:p>
            <a:r>
              <a:rPr lang="en-US" dirty="0"/>
              <a:t>Important terms: amour propre, amour de </a:t>
            </a:r>
            <a:r>
              <a:rPr lang="en-US" dirty="0" err="1"/>
              <a:t>soi</a:t>
            </a:r>
            <a:r>
              <a:rPr lang="en-US" dirty="0"/>
              <a:t>, pity</a:t>
            </a:r>
          </a:p>
        </p:txBody>
      </p:sp>
      <p:sp>
        <p:nvSpPr>
          <p:cNvPr id="7" name="Frame 6">
            <a:extLst>
              <a:ext uri="{FF2B5EF4-FFF2-40B4-BE49-F238E27FC236}">
                <a16:creationId xmlns:a16="http://schemas.microsoft.com/office/drawing/2014/main" id="{7EB2076E-5A45-8B4E-B154-C3C4AF04313F}"/>
              </a:ext>
            </a:extLst>
          </p:cNvPr>
          <p:cNvSpPr/>
          <p:nvPr/>
        </p:nvSpPr>
        <p:spPr>
          <a:xfrm>
            <a:off x="803244" y="6077552"/>
            <a:ext cx="4844825"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879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B2B5-D848-A94D-9DA9-573D04B62415}"/>
              </a:ext>
            </a:extLst>
          </p:cNvPr>
          <p:cNvSpPr>
            <a:spLocks noGrp="1"/>
          </p:cNvSpPr>
          <p:nvPr>
            <p:ph type="title"/>
          </p:nvPr>
        </p:nvSpPr>
        <p:spPr>
          <a:xfrm>
            <a:off x="6900672" y="978776"/>
            <a:ext cx="4486656" cy="1174991"/>
          </a:xfrm>
        </p:spPr>
        <p:txBody>
          <a:bodyPr>
            <a:normAutofit/>
          </a:bodyPr>
          <a:lstStyle/>
          <a:p>
            <a:r>
              <a:rPr lang="en-US" sz="2400"/>
              <a:t>Rousseau on Education</a:t>
            </a:r>
          </a:p>
        </p:txBody>
      </p:sp>
      <p:pic>
        <p:nvPicPr>
          <p:cNvPr id="6" name="Picture 5" descr="A picture containing text, posing&#10;&#10;Description automatically generated">
            <a:extLst>
              <a:ext uri="{FF2B5EF4-FFF2-40B4-BE49-F238E27FC236}">
                <a16:creationId xmlns:a16="http://schemas.microsoft.com/office/drawing/2014/main" id="{E610C6C7-342F-0D4A-ACB3-C79CC8B4E571}"/>
              </a:ext>
            </a:extLst>
          </p:cNvPr>
          <p:cNvPicPr>
            <a:picLocks noChangeAspect="1"/>
          </p:cNvPicPr>
          <p:nvPr/>
        </p:nvPicPr>
        <p:blipFill rotWithShape="1">
          <a:blip r:embed="rId3"/>
          <a:srcRect l="25437" r="24640"/>
          <a:stretch/>
        </p:blipFill>
        <p:spPr>
          <a:xfrm>
            <a:off x="20" y="10"/>
            <a:ext cx="6086621" cy="6857990"/>
          </a:xfrm>
          <a:prstGeom prst="rect">
            <a:avLst/>
          </a:prstGeom>
        </p:spPr>
      </p:pic>
      <p:sp>
        <p:nvSpPr>
          <p:cNvPr id="3" name="Content Placeholder 2">
            <a:extLst>
              <a:ext uri="{FF2B5EF4-FFF2-40B4-BE49-F238E27FC236}">
                <a16:creationId xmlns:a16="http://schemas.microsoft.com/office/drawing/2014/main" id="{BBC13E89-D051-3741-8E13-D0F2BE00E803}"/>
              </a:ext>
            </a:extLst>
          </p:cNvPr>
          <p:cNvSpPr>
            <a:spLocks noGrp="1"/>
          </p:cNvSpPr>
          <p:nvPr>
            <p:ph idx="1"/>
          </p:nvPr>
        </p:nvSpPr>
        <p:spPr>
          <a:xfrm>
            <a:off x="6900672" y="2640691"/>
            <a:ext cx="4486656" cy="3720351"/>
          </a:xfrm>
        </p:spPr>
        <p:txBody>
          <a:bodyPr>
            <a:noAutofit/>
          </a:bodyPr>
          <a:lstStyle/>
          <a:p>
            <a:pPr marL="0" indent="0" algn="just">
              <a:lnSpc>
                <a:spcPct val="90000"/>
              </a:lnSpc>
              <a:buNone/>
            </a:pPr>
            <a:r>
              <a:rPr lang="en-GB" dirty="0"/>
              <a:t>“It suffices that, enclosed in a social whirlpool, he not let himself get carried away by either the passions or the opinions of men". (Emile, IV)</a:t>
            </a:r>
          </a:p>
          <a:p>
            <a:pPr marL="0" indent="0" algn="just">
              <a:lnSpc>
                <a:spcPct val="90000"/>
              </a:lnSpc>
              <a:buNone/>
            </a:pPr>
            <a:endParaRPr lang="en-GB" dirty="0"/>
          </a:p>
          <a:p>
            <a:pPr marL="0" indent="0" algn="just">
              <a:lnSpc>
                <a:spcPct val="90000"/>
              </a:lnSpc>
              <a:buNone/>
            </a:pPr>
            <a:r>
              <a:rPr lang="en-GB" dirty="0"/>
              <a:t>Rousseau thinks that education can help boys to live less through the eyes of others, thus dulling the impact of </a:t>
            </a:r>
            <a:r>
              <a:rPr lang="en-GB" i="1" dirty="0"/>
              <a:t>amour propre</a:t>
            </a:r>
            <a:r>
              <a:rPr lang="en-GB" dirty="0"/>
              <a:t>. Girls, he believes, are less upset by a lack of independence, since their comparative natural weakness requires them to find protection from another. The education they receive helps them to secure and that protection.</a:t>
            </a:r>
          </a:p>
          <a:p>
            <a:pPr marL="0" indent="0" algn="just">
              <a:lnSpc>
                <a:spcPct val="90000"/>
              </a:lnSpc>
              <a:buNone/>
            </a:pPr>
            <a:endParaRPr lang="en-GB" dirty="0"/>
          </a:p>
          <a:p>
            <a:pPr marL="0" indent="0" algn="just">
              <a:lnSpc>
                <a:spcPct val="90000"/>
              </a:lnSpc>
              <a:buNone/>
            </a:pPr>
            <a:endParaRPr lang="en-US" dirty="0"/>
          </a:p>
        </p:txBody>
      </p:sp>
    </p:spTree>
    <p:extLst>
      <p:ext uri="{BB962C8B-B14F-4D97-AF65-F5344CB8AC3E}">
        <p14:creationId xmlns:p14="http://schemas.microsoft.com/office/powerpoint/2010/main" val="182562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5E73A-C989-C74E-AFE1-D92888C91571}"/>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t>The social contract</a:t>
            </a:r>
            <a:endParaRPr lang="en-US" dirty="0"/>
          </a:p>
        </p:txBody>
      </p:sp>
      <p:sp>
        <p:nvSpPr>
          <p:cNvPr id="3" name="Content Placeholder 2">
            <a:extLst>
              <a:ext uri="{FF2B5EF4-FFF2-40B4-BE49-F238E27FC236}">
                <a16:creationId xmlns:a16="http://schemas.microsoft.com/office/drawing/2014/main" id="{367D21BA-4E63-5641-84BA-762BB0172E3C}"/>
              </a:ext>
            </a:extLst>
          </p:cNvPr>
          <p:cNvSpPr>
            <a:spLocks noGrp="1"/>
          </p:cNvSpPr>
          <p:nvPr>
            <p:ph idx="1"/>
          </p:nvPr>
        </p:nvSpPr>
        <p:spPr>
          <a:xfrm>
            <a:off x="804672" y="2858703"/>
            <a:ext cx="4475892" cy="3042547"/>
          </a:xfrm>
        </p:spPr>
        <p:txBody>
          <a:bodyPr>
            <a:normAutofit/>
          </a:bodyPr>
          <a:lstStyle/>
          <a:p>
            <a:pPr marL="0" indent="0">
              <a:lnSpc>
                <a:spcPct val="90000"/>
              </a:lnSpc>
              <a:buNone/>
            </a:pPr>
            <a:r>
              <a:rPr lang="en-US" sz="1400" dirty="0">
                <a:solidFill>
                  <a:srgbClr val="FFFFFF"/>
                </a:solidFill>
              </a:rPr>
              <a:t>What is Rousseau’s aim in writing </a:t>
            </a:r>
            <a:r>
              <a:rPr lang="en-US" sz="1400" i="1" dirty="0">
                <a:solidFill>
                  <a:srgbClr val="FFFFFF"/>
                </a:solidFill>
              </a:rPr>
              <a:t>The Social Contract? </a:t>
            </a:r>
          </a:p>
          <a:p>
            <a:pPr marL="0" indent="0">
              <a:lnSpc>
                <a:spcPct val="90000"/>
              </a:lnSpc>
              <a:buNone/>
            </a:pPr>
            <a:endParaRPr lang="en-US" sz="1400" i="1" dirty="0">
              <a:solidFill>
                <a:srgbClr val="FFFFFF"/>
              </a:solidFill>
            </a:endParaRPr>
          </a:p>
          <a:p>
            <a:pPr marL="0" indent="0">
              <a:lnSpc>
                <a:spcPct val="90000"/>
              </a:lnSpc>
              <a:buNone/>
            </a:pPr>
            <a:r>
              <a:rPr lang="en-GB" sz="1400" dirty="0">
                <a:solidFill>
                  <a:srgbClr val="FFFFFF"/>
                </a:solidFill>
              </a:rPr>
              <a:t>“ ‘To find a form of association that will defend and protect the person and the goods of each associate with the full common force, and by means of which each, uniting with all, nevertheless obey only himself and remain as free as before' This is the fundamental problem to which the social contract provides the solution." (The Social Contract, </a:t>
            </a:r>
            <a:r>
              <a:rPr lang="en-GB" sz="1400" dirty="0" err="1">
                <a:solidFill>
                  <a:srgbClr val="FFFFFF"/>
                </a:solidFill>
              </a:rPr>
              <a:t>I.vi</a:t>
            </a:r>
            <a:r>
              <a:rPr lang="en-GB" sz="1400" dirty="0">
                <a:solidFill>
                  <a:srgbClr val="FFFFFF"/>
                </a:solidFill>
              </a:rPr>
              <a:t>)</a:t>
            </a:r>
          </a:p>
          <a:p>
            <a:pPr marL="0" indent="0">
              <a:lnSpc>
                <a:spcPct val="90000"/>
              </a:lnSpc>
              <a:buNone/>
            </a:pPr>
            <a:endParaRPr lang="en-GB" sz="1400" dirty="0">
              <a:solidFill>
                <a:srgbClr val="FFFFFF"/>
              </a:solidFill>
            </a:endParaRPr>
          </a:p>
          <a:p>
            <a:pPr marL="0" indent="0">
              <a:lnSpc>
                <a:spcPct val="90000"/>
              </a:lnSpc>
              <a:buNone/>
            </a:pPr>
            <a:r>
              <a:rPr lang="en-GB" sz="1400" dirty="0">
                <a:solidFill>
                  <a:srgbClr val="FFFFFF"/>
                </a:solidFill>
              </a:rPr>
              <a:t>How is the social contract meant to solve this problem? How does Rousseau’s social contract differ from that of Hobbes and Locke?</a:t>
            </a:r>
          </a:p>
          <a:p>
            <a:pPr marL="0" indent="0">
              <a:lnSpc>
                <a:spcPct val="90000"/>
              </a:lnSpc>
              <a:buNone/>
            </a:pPr>
            <a:endParaRPr lang="en-US" sz="1400" dirty="0">
              <a:solidFill>
                <a:srgbClr val="FFFFFF"/>
              </a:solidFill>
            </a:endParaRPr>
          </a:p>
        </p:txBody>
      </p:sp>
      <p:sp>
        <p:nvSpPr>
          <p:cNvPr id="12" name="Rectangle 11">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2936ECEE-CCAD-1045-B064-77E0B71F780F}"/>
              </a:ext>
            </a:extLst>
          </p:cNvPr>
          <p:cNvPicPr>
            <a:picLocks noChangeAspect="1"/>
          </p:cNvPicPr>
          <p:nvPr/>
        </p:nvPicPr>
        <p:blipFill rotWithShape="1">
          <a:blip r:embed="rId2"/>
          <a:srcRect l="3460" r="8832" b="4"/>
          <a:stretch/>
        </p:blipFill>
        <p:spPr>
          <a:xfrm>
            <a:off x="7208520" y="1126397"/>
            <a:ext cx="3867912" cy="4288536"/>
          </a:xfrm>
          <a:prstGeom prst="rect">
            <a:avLst/>
          </a:prstGeom>
          <a:ln w="31750">
            <a:noFill/>
          </a:ln>
        </p:spPr>
      </p:pic>
    </p:spTree>
    <p:extLst>
      <p:ext uri="{BB962C8B-B14F-4D97-AF65-F5344CB8AC3E}">
        <p14:creationId xmlns:p14="http://schemas.microsoft.com/office/powerpoint/2010/main" val="38117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A9DC-1F31-A94D-9EF4-F4FB8F4C686F}"/>
              </a:ext>
            </a:extLst>
          </p:cNvPr>
          <p:cNvSpPr>
            <a:spLocks noGrp="1"/>
          </p:cNvSpPr>
          <p:nvPr>
            <p:ph type="title"/>
          </p:nvPr>
        </p:nvSpPr>
        <p:spPr/>
        <p:txBody>
          <a:bodyPr/>
          <a:lstStyle/>
          <a:p>
            <a:r>
              <a:rPr lang="en-US" dirty="0"/>
              <a:t>What is the general will?</a:t>
            </a:r>
          </a:p>
        </p:txBody>
      </p:sp>
      <p:sp>
        <p:nvSpPr>
          <p:cNvPr id="3" name="Content Placeholder 2">
            <a:extLst>
              <a:ext uri="{FF2B5EF4-FFF2-40B4-BE49-F238E27FC236}">
                <a16:creationId xmlns:a16="http://schemas.microsoft.com/office/drawing/2014/main" id="{FD0C51BA-9DB7-644D-870A-A9E043E70C4F}"/>
              </a:ext>
            </a:extLst>
          </p:cNvPr>
          <p:cNvSpPr>
            <a:spLocks noGrp="1"/>
          </p:cNvSpPr>
          <p:nvPr>
            <p:ph idx="1"/>
          </p:nvPr>
        </p:nvSpPr>
        <p:spPr>
          <a:xfrm>
            <a:off x="2231136" y="2638044"/>
            <a:ext cx="2439718" cy="3101983"/>
          </a:xfrm>
        </p:spPr>
        <p:txBody>
          <a:bodyPr/>
          <a:lstStyle/>
          <a:p>
            <a:pPr marL="0" indent="0">
              <a:buNone/>
            </a:pPr>
            <a:r>
              <a:rPr lang="en-US" dirty="0"/>
              <a:t>Particular will: </a:t>
            </a:r>
          </a:p>
          <a:p>
            <a:pPr marL="0" indent="0">
              <a:buNone/>
            </a:pPr>
            <a:endParaRPr lang="en-US" dirty="0"/>
          </a:p>
          <a:p>
            <a:pPr marL="0" indent="0">
              <a:buNone/>
            </a:pPr>
            <a:r>
              <a:rPr lang="en-US" dirty="0"/>
              <a:t>Will of all: </a:t>
            </a:r>
          </a:p>
          <a:p>
            <a:pPr marL="0" indent="0">
              <a:buNone/>
            </a:pPr>
            <a:endParaRPr lang="en-US" dirty="0"/>
          </a:p>
          <a:p>
            <a:pPr marL="0" indent="0">
              <a:buNone/>
            </a:pPr>
            <a:r>
              <a:rPr lang="en-US" dirty="0"/>
              <a:t>General will:</a:t>
            </a:r>
          </a:p>
        </p:txBody>
      </p:sp>
      <p:sp>
        <p:nvSpPr>
          <p:cNvPr id="4" name="TextBox 3">
            <a:extLst>
              <a:ext uri="{FF2B5EF4-FFF2-40B4-BE49-F238E27FC236}">
                <a16:creationId xmlns:a16="http://schemas.microsoft.com/office/drawing/2014/main" id="{B133A29D-51F6-4C49-B026-7B5BF4F5D325}"/>
              </a:ext>
            </a:extLst>
          </p:cNvPr>
          <p:cNvSpPr txBox="1"/>
          <p:nvPr/>
        </p:nvSpPr>
        <p:spPr>
          <a:xfrm>
            <a:off x="4275438" y="2656456"/>
            <a:ext cx="5685426" cy="2585323"/>
          </a:xfrm>
          <a:prstGeom prst="rect">
            <a:avLst/>
          </a:prstGeom>
          <a:noFill/>
        </p:spPr>
        <p:txBody>
          <a:bodyPr wrap="square" rtlCol="0">
            <a:spAutoFit/>
          </a:bodyPr>
          <a:lstStyle/>
          <a:p>
            <a:pPr algn="just"/>
            <a:r>
              <a:rPr lang="en-US" dirty="0"/>
              <a:t>This is the particular interests of each person, determined by their individual interests. </a:t>
            </a:r>
          </a:p>
          <a:p>
            <a:pPr algn="just"/>
            <a:endParaRPr lang="en-US" dirty="0"/>
          </a:p>
          <a:p>
            <a:pPr algn="just"/>
            <a:r>
              <a:rPr lang="en-US" dirty="0"/>
              <a:t>This is the aggregate of all the particular wills taken together. This is still a private will. </a:t>
            </a:r>
          </a:p>
          <a:p>
            <a:pPr algn="just"/>
            <a:endParaRPr lang="en-US" dirty="0"/>
          </a:p>
          <a:p>
            <a:pPr algn="just"/>
            <a:r>
              <a:rPr lang="en-US" dirty="0"/>
              <a:t>This is the common interest, understood in terms of the interest that each person has as one constituent member of the sovereign. The General Will is a public will. </a:t>
            </a:r>
          </a:p>
        </p:txBody>
      </p:sp>
    </p:spTree>
    <p:extLst>
      <p:ext uri="{BB962C8B-B14F-4D97-AF65-F5344CB8AC3E}">
        <p14:creationId xmlns:p14="http://schemas.microsoft.com/office/powerpoint/2010/main" val="30585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A13A-9123-6247-A631-2676C6197421}"/>
              </a:ext>
            </a:extLst>
          </p:cNvPr>
          <p:cNvSpPr>
            <a:spLocks noGrp="1"/>
          </p:cNvSpPr>
          <p:nvPr>
            <p:ph type="title"/>
          </p:nvPr>
        </p:nvSpPr>
        <p:spPr/>
        <p:txBody>
          <a:bodyPr/>
          <a:lstStyle/>
          <a:p>
            <a:r>
              <a:rPr lang="en-US" dirty="0"/>
              <a:t>The general will: two readings</a:t>
            </a:r>
          </a:p>
        </p:txBody>
      </p:sp>
      <p:sp>
        <p:nvSpPr>
          <p:cNvPr id="3" name="Content Placeholder 2">
            <a:extLst>
              <a:ext uri="{FF2B5EF4-FFF2-40B4-BE49-F238E27FC236}">
                <a16:creationId xmlns:a16="http://schemas.microsoft.com/office/drawing/2014/main" id="{647D5C69-ECFF-774C-B1D9-FEED44660B32}"/>
              </a:ext>
            </a:extLst>
          </p:cNvPr>
          <p:cNvSpPr>
            <a:spLocks noGrp="1"/>
          </p:cNvSpPr>
          <p:nvPr>
            <p:ph idx="1"/>
          </p:nvPr>
        </p:nvSpPr>
        <p:spPr>
          <a:xfrm>
            <a:off x="1526801" y="2569957"/>
            <a:ext cx="3864864" cy="3101983"/>
          </a:xfrm>
        </p:spPr>
        <p:txBody>
          <a:bodyPr>
            <a:normAutofit/>
          </a:bodyPr>
          <a:lstStyle/>
          <a:p>
            <a:pPr marL="0" indent="0" algn="just">
              <a:buNone/>
            </a:pPr>
            <a:r>
              <a:rPr lang="en-US" b="1" dirty="0"/>
              <a:t>The democratic reading: </a:t>
            </a:r>
          </a:p>
          <a:p>
            <a:pPr marL="0" indent="0" algn="just">
              <a:buNone/>
            </a:pPr>
            <a:r>
              <a:rPr lang="en-GB" dirty="0"/>
              <a:t>“I say, then, that sovereignty, being nothing but the exercise of the general will, can never be alienated, and that the sovereign power, which is in fact a collective being, can be represented only by itself; power indeed can be transmitted, but not will." (The Social Contract, </a:t>
            </a:r>
            <a:r>
              <a:rPr lang="en-GB" dirty="0" err="1"/>
              <a:t>II.i</a:t>
            </a:r>
            <a:r>
              <a:rPr lang="en-GB" dirty="0"/>
              <a:t>)</a:t>
            </a:r>
          </a:p>
          <a:p>
            <a:pPr marL="0" indent="0" algn="just">
              <a:buNone/>
            </a:pPr>
            <a:endParaRPr lang="en-US" dirty="0"/>
          </a:p>
        </p:txBody>
      </p:sp>
      <p:sp>
        <p:nvSpPr>
          <p:cNvPr id="4" name="Content Placeholder 2">
            <a:extLst>
              <a:ext uri="{FF2B5EF4-FFF2-40B4-BE49-F238E27FC236}">
                <a16:creationId xmlns:a16="http://schemas.microsoft.com/office/drawing/2014/main" id="{6E676CCE-80E4-3D4B-BA88-F7A8433268E5}"/>
              </a:ext>
            </a:extLst>
          </p:cNvPr>
          <p:cNvSpPr txBox="1">
            <a:spLocks/>
          </p:cNvSpPr>
          <p:nvPr/>
        </p:nvSpPr>
        <p:spPr>
          <a:xfrm>
            <a:off x="6973330" y="2569957"/>
            <a:ext cx="3864864" cy="39357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buFont typeface="Arial" panose="020B0604020202020204" pitchFamily="34" charset="0"/>
              <a:buNone/>
            </a:pPr>
            <a:r>
              <a:rPr lang="en-US" b="1" dirty="0"/>
              <a:t>The </a:t>
            </a:r>
            <a:r>
              <a:rPr lang="en-US" b="1" dirty="0" err="1"/>
              <a:t>trascendant</a:t>
            </a:r>
            <a:r>
              <a:rPr lang="en-US" b="1" dirty="0"/>
              <a:t> reading: </a:t>
            </a:r>
          </a:p>
          <a:p>
            <a:pPr marL="0" indent="0">
              <a:buNone/>
            </a:pPr>
            <a:r>
              <a:rPr lang="en-GB" dirty="0"/>
              <a:t>It follows from what precedes that the general will is always right and always tends to the public good; but it does not follow that the deliberations of the people always have the same rectitude. Men always desire their own good, but do not always discern it; the people are never corrupted, though often deceived, and it is only then that they seem to will what is evil." (Social Contract, </a:t>
            </a:r>
            <a:r>
              <a:rPr lang="en-GB" dirty="0" err="1"/>
              <a:t>II.iii</a:t>
            </a:r>
            <a:r>
              <a:rPr lang="en-GB" dirty="0"/>
              <a:t>)</a:t>
            </a:r>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333606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E3F1-794C-EA48-BBA7-181EFD56CEB5}"/>
              </a:ext>
            </a:extLst>
          </p:cNvPr>
          <p:cNvSpPr>
            <a:spLocks noGrp="1"/>
          </p:cNvSpPr>
          <p:nvPr>
            <p:ph type="title"/>
          </p:nvPr>
        </p:nvSpPr>
        <p:spPr>
          <a:xfrm>
            <a:off x="804672" y="978776"/>
            <a:ext cx="5925310" cy="1174991"/>
          </a:xfrm>
        </p:spPr>
        <p:txBody>
          <a:bodyPr>
            <a:normAutofit/>
          </a:bodyPr>
          <a:lstStyle/>
          <a:p>
            <a:r>
              <a:rPr lang="en-US" sz="2400"/>
              <a:t>Assessing Rousseau</a:t>
            </a:r>
          </a:p>
        </p:txBody>
      </p:sp>
      <p:sp>
        <p:nvSpPr>
          <p:cNvPr id="3" name="Content Placeholder 2">
            <a:extLst>
              <a:ext uri="{FF2B5EF4-FFF2-40B4-BE49-F238E27FC236}">
                <a16:creationId xmlns:a16="http://schemas.microsoft.com/office/drawing/2014/main" id="{D5C5DF17-B3AE-484B-AA3F-563E00F680E0}"/>
              </a:ext>
            </a:extLst>
          </p:cNvPr>
          <p:cNvSpPr>
            <a:spLocks noGrp="1"/>
          </p:cNvSpPr>
          <p:nvPr>
            <p:ph idx="1"/>
          </p:nvPr>
        </p:nvSpPr>
        <p:spPr>
          <a:xfrm>
            <a:off x="804672" y="2640692"/>
            <a:ext cx="5925310" cy="3255252"/>
          </a:xfrm>
        </p:spPr>
        <p:txBody>
          <a:bodyPr>
            <a:normAutofit/>
          </a:bodyPr>
          <a:lstStyle/>
          <a:p>
            <a:pPr marL="0" indent="0">
              <a:buNone/>
            </a:pPr>
            <a:r>
              <a:rPr lang="en-US" dirty="0"/>
              <a:t>Remember the fundamental problem that the social contract is meant to solve. Does the idea of the General Will and all that comes with it solve that problem?</a:t>
            </a:r>
          </a:p>
          <a:p>
            <a:pPr marL="0" indent="0">
              <a:buNone/>
            </a:pPr>
            <a:endParaRPr lang="en-US" dirty="0"/>
          </a:p>
          <a:p>
            <a:pPr marL="0" indent="0">
              <a:buNone/>
            </a:pPr>
            <a:r>
              <a:rPr lang="en-GB"/>
              <a:t>“ ‘To find a form of association that will defend and protect the person and the goods of each associate with the full common force, and by means of which each, uniting with all, nevertheless obey only himself and remain as free as before' This is the fundamental problem to which the social contract provides the solution." (The Social Contract, </a:t>
            </a:r>
            <a:r>
              <a:rPr lang="en-GB" err="1"/>
              <a:t>I.vi</a:t>
            </a:r>
            <a:r>
              <a:rPr lang="en-GB"/>
              <a:t>)</a:t>
            </a:r>
          </a:p>
          <a:p>
            <a:pPr marL="0" indent="0">
              <a:buNone/>
            </a:pPr>
            <a:endParaRPr lang="en-US" dirty="0"/>
          </a:p>
        </p:txBody>
      </p:sp>
      <p:pic>
        <p:nvPicPr>
          <p:cNvPr id="5" name="Picture 4" descr="A picture containing text, book&#10;&#10;Description automatically generated">
            <a:extLst>
              <a:ext uri="{FF2B5EF4-FFF2-40B4-BE49-F238E27FC236}">
                <a16:creationId xmlns:a16="http://schemas.microsoft.com/office/drawing/2014/main" id="{756B8DA9-6BE9-764B-BAF3-D1DD580B7083}"/>
              </a:ext>
            </a:extLst>
          </p:cNvPr>
          <p:cNvPicPr>
            <a:picLocks noChangeAspect="1"/>
          </p:cNvPicPr>
          <p:nvPr/>
        </p:nvPicPr>
        <p:blipFill rotWithShape="1">
          <a:blip r:embed="rId2"/>
          <a:srcRect l="16169" r="15920"/>
          <a:stretch/>
        </p:blipFill>
        <p:spPr>
          <a:xfrm>
            <a:off x="7534654" y="10"/>
            <a:ext cx="4657345" cy="6857990"/>
          </a:xfrm>
          <a:prstGeom prst="rect">
            <a:avLst/>
          </a:prstGeom>
        </p:spPr>
      </p:pic>
    </p:spTree>
    <p:extLst>
      <p:ext uri="{BB962C8B-B14F-4D97-AF65-F5344CB8AC3E}">
        <p14:creationId xmlns:p14="http://schemas.microsoft.com/office/powerpoint/2010/main" val="258360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6296-5E67-5241-A673-5C6499BDD993}"/>
              </a:ext>
            </a:extLst>
          </p:cNvPr>
          <p:cNvSpPr>
            <a:spLocks noGrp="1"/>
          </p:cNvSpPr>
          <p:nvPr>
            <p:ph type="title"/>
          </p:nvPr>
        </p:nvSpPr>
        <p:spPr>
          <a:xfrm>
            <a:off x="6900672" y="978776"/>
            <a:ext cx="4486656" cy="1174991"/>
          </a:xfrm>
        </p:spPr>
        <p:txBody>
          <a:bodyPr>
            <a:normAutofit/>
          </a:bodyPr>
          <a:lstStyle/>
          <a:p>
            <a:r>
              <a:rPr lang="en-US" sz="2400"/>
              <a:t>Justifying state coercion</a:t>
            </a:r>
          </a:p>
        </p:txBody>
      </p:sp>
      <p:pic>
        <p:nvPicPr>
          <p:cNvPr id="5" name="Picture 4" descr="A group of people in riot gear&#10;&#10;Description automatically generated with medium confidence">
            <a:extLst>
              <a:ext uri="{FF2B5EF4-FFF2-40B4-BE49-F238E27FC236}">
                <a16:creationId xmlns:a16="http://schemas.microsoft.com/office/drawing/2014/main" id="{6E6F82BA-848C-4C4B-98AD-B78D47BCC077}"/>
              </a:ext>
            </a:extLst>
          </p:cNvPr>
          <p:cNvPicPr>
            <a:picLocks noChangeAspect="1"/>
          </p:cNvPicPr>
          <p:nvPr/>
        </p:nvPicPr>
        <p:blipFill rotWithShape="1">
          <a:blip r:embed="rId2"/>
          <a:srcRect l="28320" r="12437" b="-1"/>
          <a:stretch/>
        </p:blipFill>
        <p:spPr>
          <a:xfrm>
            <a:off x="20" y="10"/>
            <a:ext cx="6086621" cy="6857990"/>
          </a:xfrm>
          <a:prstGeom prst="rect">
            <a:avLst/>
          </a:prstGeom>
        </p:spPr>
      </p:pic>
      <p:sp>
        <p:nvSpPr>
          <p:cNvPr id="3" name="Content Placeholder 2">
            <a:extLst>
              <a:ext uri="{FF2B5EF4-FFF2-40B4-BE49-F238E27FC236}">
                <a16:creationId xmlns:a16="http://schemas.microsoft.com/office/drawing/2014/main" id="{66A2D691-EF15-F54B-883F-C6E2241A795B}"/>
              </a:ext>
            </a:extLst>
          </p:cNvPr>
          <p:cNvSpPr>
            <a:spLocks noGrp="1"/>
          </p:cNvSpPr>
          <p:nvPr>
            <p:ph idx="1"/>
          </p:nvPr>
        </p:nvSpPr>
        <p:spPr>
          <a:xfrm>
            <a:off x="6900672" y="2640692"/>
            <a:ext cx="4486656" cy="3255252"/>
          </a:xfrm>
        </p:spPr>
        <p:txBody>
          <a:bodyPr>
            <a:normAutofit/>
          </a:bodyPr>
          <a:lstStyle/>
          <a:p>
            <a:pPr marL="0" indent="0">
              <a:buNone/>
            </a:pPr>
            <a:r>
              <a:rPr lang="en-US" dirty="0"/>
              <a:t>Think about the justification for the use of state coercion that we’ve seen this term. Are any of them successful at explaining why the state is entitled to tell us what to do? Why or why not? </a:t>
            </a:r>
          </a:p>
        </p:txBody>
      </p:sp>
    </p:spTree>
    <p:extLst>
      <p:ext uri="{BB962C8B-B14F-4D97-AF65-F5344CB8AC3E}">
        <p14:creationId xmlns:p14="http://schemas.microsoft.com/office/powerpoint/2010/main" val="412120103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{51040ED0-A7D8-6B42-9D1D-99E6FA7850C7}tf10001120</Template>
  <TotalTime>59</TotalTime>
  <Words>766</Words>
  <Application>Microsoft Macintosh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Parcel</vt:lpstr>
      <vt:lpstr>Rousseau’s Social Contract </vt:lpstr>
      <vt:lpstr>Questions/comments to start the class</vt:lpstr>
      <vt:lpstr>The second discourse</vt:lpstr>
      <vt:lpstr>Rousseau on Education</vt:lpstr>
      <vt:lpstr>The social contract</vt:lpstr>
      <vt:lpstr>What is the general will?</vt:lpstr>
      <vt:lpstr>The general will: two readings</vt:lpstr>
      <vt:lpstr>Assessing Rousseau</vt:lpstr>
      <vt:lpstr>Justifying state coercion</vt:lpstr>
      <vt:lpstr>Extra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Rousseau’s Social Contract </dc:title>
  <dc:creator>Microsoft Office User</dc:creator>
  <cp:lastModifiedBy>Microsoft Office User</cp:lastModifiedBy>
  <cp:revision>16</cp:revision>
  <dcterms:created xsi:type="dcterms:W3CDTF">2021-12-06T16:10:36Z</dcterms:created>
  <dcterms:modified xsi:type="dcterms:W3CDTF">2021-12-06T17:10:13Z</dcterms:modified>
</cp:coreProperties>
</file>