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19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5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2BF9D7-9266-4A75-AA50-3FF0F2E0F6A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40226EA-96C5-450D-8565-52F1AFA74832}">
      <dgm:prSet custT="1"/>
      <dgm:spPr/>
      <dgm:t>
        <a:bodyPr/>
        <a:lstStyle/>
        <a:p>
          <a:r>
            <a:rPr lang="en-GB" sz="2400" dirty="0"/>
            <a:t>What is your name? </a:t>
          </a:r>
          <a:endParaRPr lang="en-US" sz="2400" dirty="0"/>
        </a:p>
      </dgm:t>
    </dgm:pt>
    <dgm:pt modelId="{11552B81-BCD4-4BB9-AD34-B0BA27D5D764}" type="parTrans" cxnId="{0210B2A0-593C-4D35-BB77-A28644F73B07}">
      <dgm:prSet/>
      <dgm:spPr/>
      <dgm:t>
        <a:bodyPr/>
        <a:lstStyle/>
        <a:p>
          <a:endParaRPr lang="en-US"/>
        </a:p>
      </dgm:t>
    </dgm:pt>
    <dgm:pt modelId="{F889FFEB-F893-4487-8C7C-3D81EA76105A}" type="sibTrans" cxnId="{0210B2A0-593C-4D35-BB77-A28644F73B07}">
      <dgm:prSet/>
      <dgm:spPr/>
      <dgm:t>
        <a:bodyPr/>
        <a:lstStyle/>
        <a:p>
          <a:endParaRPr lang="en-US"/>
        </a:p>
      </dgm:t>
    </dgm:pt>
    <dgm:pt modelId="{CE354E75-E779-497C-ADBB-018C1CA2D599}">
      <dgm:prSet custT="1"/>
      <dgm:spPr/>
      <dgm:t>
        <a:bodyPr/>
        <a:lstStyle/>
        <a:p>
          <a:r>
            <a:rPr lang="en-GB" sz="2400" dirty="0"/>
            <a:t>What is your programme? </a:t>
          </a:r>
          <a:endParaRPr lang="en-US" sz="2400" dirty="0"/>
        </a:p>
      </dgm:t>
    </dgm:pt>
    <dgm:pt modelId="{E1A9AE35-7775-4551-9DDA-18B7B064065A}" type="parTrans" cxnId="{935F3ED0-98C6-4F4A-A362-BB3348A6691B}">
      <dgm:prSet/>
      <dgm:spPr/>
      <dgm:t>
        <a:bodyPr/>
        <a:lstStyle/>
        <a:p>
          <a:endParaRPr lang="en-US"/>
        </a:p>
      </dgm:t>
    </dgm:pt>
    <dgm:pt modelId="{7B166B0C-7F79-4AFF-A310-55D437BA375E}" type="sibTrans" cxnId="{935F3ED0-98C6-4F4A-A362-BB3348A6691B}">
      <dgm:prSet/>
      <dgm:spPr/>
      <dgm:t>
        <a:bodyPr/>
        <a:lstStyle/>
        <a:p>
          <a:endParaRPr lang="en-US"/>
        </a:p>
      </dgm:t>
    </dgm:pt>
    <dgm:pt modelId="{B2838B82-226F-43CD-B2FB-BA3E6CD3C9C4}">
      <dgm:prSet custT="1"/>
      <dgm:spPr/>
      <dgm:t>
        <a:bodyPr/>
        <a:lstStyle/>
        <a:p>
          <a:r>
            <a:rPr lang="en-GB" sz="2400" dirty="0"/>
            <a:t>Would you take GV100 if you didn’t have to? </a:t>
          </a:r>
        </a:p>
        <a:p>
          <a:r>
            <a:rPr lang="en-GB" sz="2400" dirty="0"/>
            <a:t>(No judgement!)</a:t>
          </a:r>
          <a:endParaRPr lang="en-US" sz="2400" dirty="0"/>
        </a:p>
      </dgm:t>
    </dgm:pt>
    <dgm:pt modelId="{B8D69A72-339B-4B96-80E7-E45AF1F481EE}" type="parTrans" cxnId="{F0C9294E-536F-4C80-B022-24BBEFCBB5C5}">
      <dgm:prSet/>
      <dgm:spPr/>
      <dgm:t>
        <a:bodyPr/>
        <a:lstStyle/>
        <a:p>
          <a:endParaRPr lang="en-US"/>
        </a:p>
      </dgm:t>
    </dgm:pt>
    <dgm:pt modelId="{0542E64F-7666-4DFB-827F-EF85BE50B967}" type="sibTrans" cxnId="{F0C9294E-536F-4C80-B022-24BBEFCBB5C5}">
      <dgm:prSet/>
      <dgm:spPr/>
      <dgm:t>
        <a:bodyPr/>
        <a:lstStyle/>
        <a:p>
          <a:endParaRPr lang="en-US"/>
        </a:p>
      </dgm:t>
    </dgm:pt>
    <dgm:pt modelId="{B3C91C71-7E51-4962-98C1-7D1D0965DEAB}" type="pres">
      <dgm:prSet presAssocID="{C32BF9D7-9266-4A75-AA50-3FF0F2E0F6A5}" presName="root" presStyleCnt="0">
        <dgm:presLayoutVars>
          <dgm:dir/>
          <dgm:resizeHandles val="exact"/>
        </dgm:presLayoutVars>
      </dgm:prSet>
      <dgm:spPr/>
    </dgm:pt>
    <dgm:pt modelId="{24392001-635E-4C8F-A06C-030CDD7B81A3}" type="pres">
      <dgm:prSet presAssocID="{A40226EA-96C5-450D-8565-52F1AFA74832}" presName="compNode" presStyleCnt="0"/>
      <dgm:spPr/>
    </dgm:pt>
    <dgm:pt modelId="{62B59EA9-89F7-4BD0-89A9-CB470C51B567}" type="pres">
      <dgm:prSet presAssocID="{A40226EA-96C5-450D-8565-52F1AFA74832}" presName="iconRect" presStyleLbl="node1" presStyleIdx="0" presStyleCnt="3" custLinFactX="-33506" custLinFactNeighborX="-100000" custLinFactNeighborY="-655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6A3D3E62-7123-46D5-A51B-41248DBEDA8F}" type="pres">
      <dgm:prSet presAssocID="{A40226EA-96C5-450D-8565-52F1AFA74832}" presName="spaceRect" presStyleCnt="0"/>
      <dgm:spPr/>
    </dgm:pt>
    <dgm:pt modelId="{63CF3E3C-6EC3-440F-AA38-F1894A810CFE}" type="pres">
      <dgm:prSet presAssocID="{A40226EA-96C5-450D-8565-52F1AFA74832}" presName="textRect" presStyleLbl="revTx" presStyleIdx="0" presStyleCnt="3" custScaleX="166633" custLinFactNeighborX="-60078" custLinFactNeighborY="-5261">
        <dgm:presLayoutVars>
          <dgm:chMax val="1"/>
          <dgm:chPref val="1"/>
        </dgm:presLayoutVars>
      </dgm:prSet>
      <dgm:spPr/>
    </dgm:pt>
    <dgm:pt modelId="{F16769EB-BB9E-4B34-A3DA-8009D1829874}" type="pres">
      <dgm:prSet presAssocID="{F889FFEB-F893-4487-8C7C-3D81EA76105A}" presName="sibTrans" presStyleCnt="0"/>
      <dgm:spPr/>
    </dgm:pt>
    <dgm:pt modelId="{E542D826-99D2-411A-AD2A-59C46BFAF059}" type="pres">
      <dgm:prSet presAssocID="{CE354E75-E779-497C-ADBB-018C1CA2D599}" presName="compNode" presStyleCnt="0"/>
      <dgm:spPr/>
    </dgm:pt>
    <dgm:pt modelId="{364D9DC6-2EC1-4C60-9372-0CD3D090819C}" type="pres">
      <dgm:prSet presAssocID="{CE354E75-E779-497C-ADBB-018C1CA2D599}" presName="iconRect" presStyleLbl="node1" presStyleIdx="1" presStyleCnt="3" custLinFactNeighborX="8490" custLinFactNeighborY="-655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eatre"/>
        </a:ext>
      </dgm:extLst>
    </dgm:pt>
    <dgm:pt modelId="{14E778BD-E732-4DE4-A6E5-24461F017058}" type="pres">
      <dgm:prSet presAssocID="{CE354E75-E779-497C-ADBB-018C1CA2D599}" presName="spaceRect" presStyleCnt="0"/>
      <dgm:spPr/>
    </dgm:pt>
    <dgm:pt modelId="{C9C01E23-FBFA-4EE5-9D9D-6A1705BD96AB}" type="pres">
      <dgm:prSet presAssocID="{CE354E75-E779-497C-ADBB-018C1CA2D599}" presName="textRect" presStyleLbl="revTx" presStyleIdx="1" presStyleCnt="3">
        <dgm:presLayoutVars>
          <dgm:chMax val="1"/>
          <dgm:chPref val="1"/>
        </dgm:presLayoutVars>
      </dgm:prSet>
      <dgm:spPr/>
    </dgm:pt>
    <dgm:pt modelId="{E60335A9-AAEA-419D-9856-01552D03246E}" type="pres">
      <dgm:prSet presAssocID="{7B166B0C-7F79-4AFF-A310-55D437BA375E}" presName="sibTrans" presStyleCnt="0"/>
      <dgm:spPr/>
    </dgm:pt>
    <dgm:pt modelId="{FA672F00-00AE-4F4A-A52D-9437E992011C}" type="pres">
      <dgm:prSet presAssocID="{B2838B82-226F-43CD-B2FB-BA3E6CD3C9C4}" presName="compNode" presStyleCnt="0"/>
      <dgm:spPr/>
    </dgm:pt>
    <dgm:pt modelId="{D8A0BAC0-A79F-4163-A00D-A06B741A7411}" type="pres">
      <dgm:prSet presAssocID="{B2838B82-226F-43CD-B2FB-BA3E6CD3C9C4}" presName="iconRect" presStyleLbl="node1" presStyleIdx="2" presStyleCnt="3" custLinFactX="42693" custLinFactNeighborX="100000" custLinFactNeighborY="-655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A674D420-1718-41CD-A0D8-1C682636883D}" type="pres">
      <dgm:prSet presAssocID="{B2838B82-226F-43CD-B2FB-BA3E6CD3C9C4}" presName="spaceRect" presStyleCnt="0"/>
      <dgm:spPr/>
    </dgm:pt>
    <dgm:pt modelId="{39353263-E470-47C3-BEC0-F668B3FE60B8}" type="pres">
      <dgm:prSet presAssocID="{B2838B82-226F-43CD-B2FB-BA3E6CD3C9C4}" presName="textRect" presStyleLbl="revTx" presStyleIdx="2" presStyleCnt="3" custScaleX="173647" custLinFactNeighborX="64212" custLinFactNeighborY="2089">
        <dgm:presLayoutVars>
          <dgm:chMax val="1"/>
          <dgm:chPref val="1"/>
        </dgm:presLayoutVars>
      </dgm:prSet>
      <dgm:spPr/>
    </dgm:pt>
  </dgm:ptLst>
  <dgm:cxnLst>
    <dgm:cxn modelId="{F0C9294E-536F-4C80-B022-24BBEFCBB5C5}" srcId="{C32BF9D7-9266-4A75-AA50-3FF0F2E0F6A5}" destId="{B2838B82-226F-43CD-B2FB-BA3E6CD3C9C4}" srcOrd="2" destOrd="0" parTransId="{B8D69A72-339B-4B96-80E7-E45AF1F481EE}" sibTransId="{0542E64F-7666-4DFB-827F-EF85BE50B967}"/>
    <dgm:cxn modelId="{1FE50F66-997E-4EB1-8A79-FF9BCA6C91DD}" type="presOf" srcId="{B2838B82-226F-43CD-B2FB-BA3E6CD3C9C4}" destId="{39353263-E470-47C3-BEC0-F668B3FE60B8}" srcOrd="0" destOrd="0" presId="urn:microsoft.com/office/officeart/2018/2/layout/IconLabelList"/>
    <dgm:cxn modelId="{2132DE75-060D-43F6-B915-2B509E48A4AA}" type="presOf" srcId="{A40226EA-96C5-450D-8565-52F1AFA74832}" destId="{63CF3E3C-6EC3-440F-AA38-F1894A810CFE}" srcOrd="0" destOrd="0" presId="urn:microsoft.com/office/officeart/2018/2/layout/IconLabelList"/>
    <dgm:cxn modelId="{0210B2A0-593C-4D35-BB77-A28644F73B07}" srcId="{C32BF9D7-9266-4A75-AA50-3FF0F2E0F6A5}" destId="{A40226EA-96C5-450D-8565-52F1AFA74832}" srcOrd="0" destOrd="0" parTransId="{11552B81-BCD4-4BB9-AD34-B0BA27D5D764}" sibTransId="{F889FFEB-F893-4487-8C7C-3D81EA76105A}"/>
    <dgm:cxn modelId="{1611CAAD-15E0-4408-A3A0-87BA8E6F497B}" type="presOf" srcId="{CE354E75-E779-497C-ADBB-018C1CA2D599}" destId="{C9C01E23-FBFA-4EE5-9D9D-6A1705BD96AB}" srcOrd="0" destOrd="0" presId="urn:microsoft.com/office/officeart/2018/2/layout/IconLabelList"/>
    <dgm:cxn modelId="{240291C9-FD34-464E-A3A3-AA4FC5901B00}" type="presOf" srcId="{C32BF9D7-9266-4A75-AA50-3FF0F2E0F6A5}" destId="{B3C91C71-7E51-4962-98C1-7D1D0965DEAB}" srcOrd="0" destOrd="0" presId="urn:microsoft.com/office/officeart/2018/2/layout/IconLabelList"/>
    <dgm:cxn modelId="{935F3ED0-98C6-4F4A-A362-BB3348A6691B}" srcId="{C32BF9D7-9266-4A75-AA50-3FF0F2E0F6A5}" destId="{CE354E75-E779-497C-ADBB-018C1CA2D599}" srcOrd="1" destOrd="0" parTransId="{E1A9AE35-7775-4551-9DDA-18B7B064065A}" sibTransId="{7B166B0C-7F79-4AFF-A310-55D437BA375E}"/>
    <dgm:cxn modelId="{A41D05F6-7604-415F-A4B8-0448729B7AEC}" type="presParOf" srcId="{B3C91C71-7E51-4962-98C1-7D1D0965DEAB}" destId="{24392001-635E-4C8F-A06C-030CDD7B81A3}" srcOrd="0" destOrd="0" presId="urn:microsoft.com/office/officeart/2018/2/layout/IconLabelList"/>
    <dgm:cxn modelId="{18F0E49D-31BA-492B-85AF-3D5C52DFD77D}" type="presParOf" srcId="{24392001-635E-4C8F-A06C-030CDD7B81A3}" destId="{62B59EA9-89F7-4BD0-89A9-CB470C51B567}" srcOrd="0" destOrd="0" presId="urn:microsoft.com/office/officeart/2018/2/layout/IconLabelList"/>
    <dgm:cxn modelId="{F889ECD5-1948-4423-9006-12BD0AA27EB4}" type="presParOf" srcId="{24392001-635E-4C8F-A06C-030CDD7B81A3}" destId="{6A3D3E62-7123-46D5-A51B-41248DBEDA8F}" srcOrd="1" destOrd="0" presId="urn:microsoft.com/office/officeart/2018/2/layout/IconLabelList"/>
    <dgm:cxn modelId="{D88ABA3C-8FA8-4F9A-8A06-2FFF2E6F8FFC}" type="presParOf" srcId="{24392001-635E-4C8F-A06C-030CDD7B81A3}" destId="{63CF3E3C-6EC3-440F-AA38-F1894A810CFE}" srcOrd="2" destOrd="0" presId="urn:microsoft.com/office/officeart/2018/2/layout/IconLabelList"/>
    <dgm:cxn modelId="{DBD82E49-3277-4303-A28F-78713F4A0856}" type="presParOf" srcId="{B3C91C71-7E51-4962-98C1-7D1D0965DEAB}" destId="{F16769EB-BB9E-4B34-A3DA-8009D1829874}" srcOrd="1" destOrd="0" presId="urn:microsoft.com/office/officeart/2018/2/layout/IconLabelList"/>
    <dgm:cxn modelId="{D3BF13F7-C09F-4CF2-8487-32BF5FBB05B2}" type="presParOf" srcId="{B3C91C71-7E51-4962-98C1-7D1D0965DEAB}" destId="{E542D826-99D2-411A-AD2A-59C46BFAF059}" srcOrd="2" destOrd="0" presId="urn:microsoft.com/office/officeart/2018/2/layout/IconLabelList"/>
    <dgm:cxn modelId="{F7715423-0F1A-4D22-A585-A00878899D25}" type="presParOf" srcId="{E542D826-99D2-411A-AD2A-59C46BFAF059}" destId="{364D9DC6-2EC1-4C60-9372-0CD3D090819C}" srcOrd="0" destOrd="0" presId="urn:microsoft.com/office/officeart/2018/2/layout/IconLabelList"/>
    <dgm:cxn modelId="{F367CF3E-6BA5-4EF0-9B3F-D48E731EA28D}" type="presParOf" srcId="{E542D826-99D2-411A-AD2A-59C46BFAF059}" destId="{14E778BD-E732-4DE4-A6E5-24461F017058}" srcOrd="1" destOrd="0" presId="urn:microsoft.com/office/officeart/2018/2/layout/IconLabelList"/>
    <dgm:cxn modelId="{DD580071-1509-4089-9FFA-176444C13557}" type="presParOf" srcId="{E542D826-99D2-411A-AD2A-59C46BFAF059}" destId="{C9C01E23-FBFA-4EE5-9D9D-6A1705BD96AB}" srcOrd="2" destOrd="0" presId="urn:microsoft.com/office/officeart/2018/2/layout/IconLabelList"/>
    <dgm:cxn modelId="{80A8A76F-496E-46C8-B21D-1A098A2BA577}" type="presParOf" srcId="{B3C91C71-7E51-4962-98C1-7D1D0965DEAB}" destId="{E60335A9-AAEA-419D-9856-01552D03246E}" srcOrd="3" destOrd="0" presId="urn:microsoft.com/office/officeart/2018/2/layout/IconLabelList"/>
    <dgm:cxn modelId="{2E5ECD3C-22B5-4926-B736-A31B375412C7}" type="presParOf" srcId="{B3C91C71-7E51-4962-98C1-7D1D0965DEAB}" destId="{FA672F00-00AE-4F4A-A52D-9437E992011C}" srcOrd="4" destOrd="0" presId="urn:microsoft.com/office/officeart/2018/2/layout/IconLabelList"/>
    <dgm:cxn modelId="{5552B7C4-7DB9-4ABC-9EA6-D61E478B83B5}" type="presParOf" srcId="{FA672F00-00AE-4F4A-A52D-9437E992011C}" destId="{D8A0BAC0-A79F-4163-A00D-A06B741A7411}" srcOrd="0" destOrd="0" presId="urn:microsoft.com/office/officeart/2018/2/layout/IconLabelList"/>
    <dgm:cxn modelId="{E04DB7B8-7BB3-40BB-B64B-33304F873EB4}" type="presParOf" srcId="{FA672F00-00AE-4F4A-A52D-9437E992011C}" destId="{A674D420-1718-41CD-A0D8-1C682636883D}" srcOrd="1" destOrd="0" presId="urn:microsoft.com/office/officeart/2018/2/layout/IconLabelList"/>
    <dgm:cxn modelId="{59ED7C8D-948C-4A7F-8222-B51EBF4B07EC}" type="presParOf" srcId="{FA672F00-00AE-4F4A-A52D-9437E992011C}" destId="{39353263-E470-47C3-BEC0-F668B3FE60B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59EA9-89F7-4BD0-89A9-CB470C51B567}">
      <dsp:nvSpPr>
        <dsp:cNvPr id="0" name=""/>
        <dsp:cNvSpPr/>
      </dsp:nvSpPr>
      <dsp:spPr>
        <a:xfrm>
          <a:off x="1735822" y="385574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CF3E3C-6EC3-440F-AA38-F1894A810CFE}">
      <dsp:nvSpPr>
        <dsp:cNvPr id="0" name=""/>
        <dsp:cNvSpPr/>
      </dsp:nvSpPr>
      <dsp:spPr>
        <a:xfrm>
          <a:off x="641120" y="1525854"/>
          <a:ext cx="2999394" cy="1080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What is your name? </a:t>
          </a:r>
          <a:endParaRPr lang="en-US" sz="2400" kern="1200" dirty="0"/>
        </a:p>
      </dsp:txBody>
      <dsp:txXfrm>
        <a:off x="641120" y="1525854"/>
        <a:ext cx="2999394" cy="1080615"/>
      </dsp:txXfrm>
    </dsp:sp>
    <dsp:sp modelId="{364D9DC6-2EC1-4C60-9372-0CD3D090819C}">
      <dsp:nvSpPr>
        <dsp:cNvPr id="0" name=""/>
        <dsp:cNvSpPr/>
      </dsp:nvSpPr>
      <dsp:spPr>
        <a:xfrm>
          <a:off x="5600687" y="385574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C01E23-FBFA-4EE5-9D9D-6A1705BD96AB}">
      <dsp:nvSpPr>
        <dsp:cNvPr id="0" name=""/>
        <dsp:cNvSpPr/>
      </dsp:nvSpPr>
      <dsp:spPr>
        <a:xfrm>
          <a:off x="5036918" y="1582705"/>
          <a:ext cx="1800000" cy="1080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What is your programme? </a:t>
          </a:r>
          <a:endParaRPr lang="en-US" sz="2400" kern="1200" dirty="0"/>
        </a:p>
      </dsp:txBody>
      <dsp:txXfrm>
        <a:off x="5036918" y="1582705"/>
        <a:ext cx="1800000" cy="1080615"/>
      </dsp:txXfrm>
    </dsp:sp>
    <dsp:sp modelId="{D8A0BAC0-A79F-4163-A00D-A06B741A7411}">
      <dsp:nvSpPr>
        <dsp:cNvPr id="0" name=""/>
        <dsp:cNvSpPr/>
      </dsp:nvSpPr>
      <dsp:spPr>
        <a:xfrm>
          <a:off x="9465554" y="385574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53263-E470-47C3-BEC0-F668B3FE60B8}">
      <dsp:nvSpPr>
        <dsp:cNvPr id="0" name=""/>
        <dsp:cNvSpPr/>
      </dsp:nvSpPr>
      <dsp:spPr>
        <a:xfrm>
          <a:off x="8307734" y="1605279"/>
          <a:ext cx="3125646" cy="1080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Would you take GV100 if you didn’t have to?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(No judgement!)</a:t>
          </a:r>
          <a:endParaRPr lang="en-US" sz="2400" kern="1200" dirty="0"/>
        </a:p>
      </dsp:txBody>
      <dsp:txXfrm>
        <a:off x="8307734" y="1605279"/>
        <a:ext cx="3125646" cy="1080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0B390-3D20-DE46-8B09-40976B1412ED}" type="datetimeFigureOut">
              <a:rPr lang="en-US" smtClean="0"/>
              <a:t>10/8/21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691F0-F6CD-FA4E-B01A-2CE0C407E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36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BF2D-310A-834A-B17A-7F0923C51779}" type="datetime1">
              <a:rPr lang="en-GB" smtClean="0"/>
              <a:t>08/10/2021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983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8506-AF83-834B-890C-276E7A1F8536}" type="datetime1">
              <a:rPr lang="en-GB" smtClean="0"/>
              <a:t>08/10/2021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3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7C8D-4DCC-304C-B1CF-37680AA1CFE4}" type="datetime1">
              <a:rPr lang="en-GB" smtClean="0"/>
              <a:t>08/10/2021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6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1359-66F6-194D-9B55-731095631746}" type="datetime1">
              <a:rPr lang="en-GB" smtClean="0"/>
              <a:t>08/10/2021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2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3D50-D1F6-1A43-91C5-790EA28D04D7}" type="datetime1">
              <a:rPr lang="en-GB" smtClean="0"/>
              <a:t>08/10/2021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09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28FC-61C1-4B4F-9FB7-EF7AB3462393}" type="datetime1">
              <a:rPr lang="en-GB" smtClean="0"/>
              <a:t>08/10/2021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7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0174-E0D5-4F4B-BC9F-AB75B1B53BF8}" type="datetime1">
              <a:rPr lang="en-GB" smtClean="0"/>
              <a:t>08/10/2021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57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1C14-B40E-FF4A-BF74-5E19EC24C48C}" type="datetime1">
              <a:rPr lang="en-GB" smtClean="0"/>
              <a:t>08/10/2021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2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10550-A42C-9B48-BA8F-A8F4A67E4F04}" type="datetime1">
              <a:rPr lang="en-GB" smtClean="0"/>
              <a:t>08/10/2021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08FC-42F3-4E47-91A5-D6CFC4A2BA93}" type="datetime1">
              <a:rPr lang="en-GB" smtClean="0"/>
              <a:t>08/10/2021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DE68206F-74E4-4D4C-9EEA-2BB019B8FB61}" type="datetime1">
              <a:rPr lang="en-GB" smtClean="0"/>
              <a:t>08/10/2021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00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D7776CC-A206-B945-8605-D1E8523A72B4}" type="datetime1">
              <a:rPr lang="en-GB" smtClean="0"/>
              <a:t>08/10/2021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667953A-38D3-AA49-9E20-735879DC1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9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impryor.net/teaching/guidelines/writing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l.j.davies@lse.ac.u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ulpture, chain&#10;&#10;Description automatically generated">
            <a:extLst>
              <a:ext uri="{FF2B5EF4-FFF2-40B4-BE49-F238E27FC236}">
                <a16:creationId xmlns:a16="http://schemas.microsoft.com/office/drawing/2014/main" id="{4127B495-A6C6-6D44-A1E9-FE112D792E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l="12258" r="8631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B695B6-D692-9444-957A-F4206227B0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1126" y="2725758"/>
            <a:ext cx="7729728" cy="1188720"/>
          </a:xfrm>
          <a:noFill/>
          <a:ln>
            <a:solidFill>
              <a:srgbClr val="FFFFFF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Introduction to GV100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DADD6D-35BC-4145-BB96-5338AADF2ADA}"/>
              </a:ext>
            </a:extLst>
          </p:cNvPr>
          <p:cNvSpPr txBox="1"/>
          <p:nvPr/>
        </p:nvSpPr>
        <p:spPr>
          <a:xfrm>
            <a:off x="2231126" y="4910808"/>
            <a:ext cx="7729728" cy="790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spcBef>
                <a:spcPts val="1000"/>
              </a:spcBef>
              <a:buClr>
                <a:schemeClr val="accent2"/>
              </a:buClr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GV100 class slides: MT week 2</a:t>
            </a:r>
          </a:p>
          <a:p>
            <a:pPr algn="ctr" defTabSz="914400">
              <a:spcBef>
                <a:spcPts val="1000"/>
              </a:spcBef>
              <a:buClr>
                <a:schemeClr val="accent2"/>
              </a:buClr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London School of Economics and Political Science</a:t>
            </a:r>
          </a:p>
        </p:txBody>
      </p:sp>
    </p:spTree>
    <p:extLst>
      <p:ext uri="{BB962C8B-B14F-4D97-AF65-F5344CB8AC3E}">
        <p14:creationId xmlns:p14="http://schemas.microsoft.com/office/powerpoint/2010/main" val="95347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F71C1-57FF-1B47-8871-8954D56FE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Normative vs. descriptive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220CC-11BE-D140-B0CA-38BE3D8F7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3435886" cy="310198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Normative: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About how things </a:t>
            </a:r>
            <a:r>
              <a:rPr lang="en-US" i="1" dirty="0"/>
              <a:t>should </a:t>
            </a:r>
            <a:r>
              <a:rPr lang="en-US" dirty="0"/>
              <a:t>be</a:t>
            </a:r>
          </a:p>
          <a:p>
            <a:r>
              <a:rPr lang="en-US" dirty="0"/>
              <a:t>Example: there should be no death penalty in the US because it is immoral.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8C44F-D1A7-FD47-AE1E-7F346F8CA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10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776000A-D0CD-4947-ADDA-76815E8B9A04}"/>
              </a:ext>
            </a:extLst>
          </p:cNvPr>
          <p:cNvSpPr txBox="1">
            <a:spLocks/>
          </p:cNvSpPr>
          <p:nvPr/>
        </p:nvSpPr>
        <p:spPr>
          <a:xfrm>
            <a:off x="6524980" y="2638044"/>
            <a:ext cx="3435886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Descriptive: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r>
              <a:rPr lang="en-US" dirty="0"/>
              <a:t>About how things </a:t>
            </a:r>
            <a:r>
              <a:rPr lang="en-US" i="1" dirty="0"/>
              <a:t>really</a:t>
            </a:r>
            <a:r>
              <a:rPr lang="en-US" dirty="0"/>
              <a:t> </a:t>
            </a:r>
            <a:r>
              <a:rPr lang="en-US" i="1" dirty="0"/>
              <a:t>are</a:t>
            </a:r>
            <a:r>
              <a:rPr lang="en-US" dirty="0"/>
              <a:t>.</a:t>
            </a:r>
          </a:p>
          <a:p>
            <a:r>
              <a:rPr lang="en-US" dirty="0"/>
              <a:t>Example: some states in the US impose the death penalty.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C3D831-F951-8D4B-8AF6-AB7CC89B9F3B}"/>
              </a:ext>
            </a:extLst>
          </p:cNvPr>
          <p:cNvSpPr txBox="1"/>
          <p:nvPr/>
        </p:nvSpPr>
        <p:spPr>
          <a:xfrm>
            <a:off x="3113690" y="5370695"/>
            <a:ext cx="5964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GV100 we are primarily interested in normative theorizing. </a:t>
            </a: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63EA0678-60F1-C046-A1E4-26D207F85984}"/>
              </a:ext>
            </a:extLst>
          </p:cNvPr>
          <p:cNvSpPr/>
          <p:nvPr/>
        </p:nvSpPr>
        <p:spPr>
          <a:xfrm>
            <a:off x="2968977" y="5260442"/>
            <a:ext cx="6254045" cy="58983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E14A56-C092-F542-AD4D-3DE93E9DE5D4}"/>
              </a:ext>
            </a:extLst>
          </p:cNvPr>
          <p:cNvSpPr txBox="1"/>
          <p:nvPr/>
        </p:nvSpPr>
        <p:spPr>
          <a:xfrm>
            <a:off x="1017580" y="353044"/>
            <a:ext cx="242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Doing political theory</a:t>
            </a:r>
          </a:p>
        </p:txBody>
      </p:sp>
    </p:spTree>
    <p:extLst>
      <p:ext uri="{BB962C8B-B14F-4D97-AF65-F5344CB8AC3E}">
        <p14:creationId xmlns:p14="http://schemas.microsoft.com/office/powerpoint/2010/main" val="701372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98363-45DC-254A-9E6E-04B12AE7A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central tasks of gv100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8025D-D4C5-3542-80FB-BF873D33B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72960"/>
            <a:ext cx="7729728" cy="3101983"/>
          </a:xfrm>
        </p:spPr>
        <p:txBody>
          <a:bodyPr/>
          <a:lstStyle/>
          <a:p>
            <a:r>
              <a:rPr lang="en-US" dirty="0"/>
              <a:t>1. Understand the texts and arguments</a:t>
            </a:r>
          </a:p>
          <a:p>
            <a:pPr lvl="1"/>
            <a:r>
              <a:rPr lang="en-US" dirty="0"/>
              <a:t>You need to spend time with the texts and make an effort to understand them, to extract arguments from them, and to reconstruct those arguments in your papers. </a:t>
            </a:r>
          </a:p>
          <a:p>
            <a:pPr lvl="1"/>
            <a:r>
              <a:rPr lang="en-US" dirty="0"/>
              <a:t>We will do this in class together as well. </a:t>
            </a:r>
          </a:p>
          <a:p>
            <a:r>
              <a:rPr lang="en-US" dirty="0"/>
              <a:t>2. Critically engage with those texts and arguments</a:t>
            </a:r>
          </a:p>
          <a:p>
            <a:pPr lvl="1"/>
            <a:r>
              <a:rPr lang="en-US" dirty="0"/>
              <a:t>You also need to engage critically with the arguments you find. </a:t>
            </a:r>
          </a:p>
          <a:p>
            <a:pPr lvl="1"/>
            <a:r>
              <a:rPr lang="en-US" dirty="0"/>
              <a:t>Use the texts to answer perennial questions in philosophy. They are a launching pad to a bigger debate in philosophy!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DE669-85E0-9D46-BC2D-12731F9F3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F7846A-125E-F642-8FAF-137C51DE9F51}"/>
              </a:ext>
            </a:extLst>
          </p:cNvPr>
          <p:cNvSpPr txBox="1"/>
          <p:nvPr/>
        </p:nvSpPr>
        <p:spPr>
          <a:xfrm>
            <a:off x="1017580" y="353044"/>
            <a:ext cx="242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Doing political theory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8E2D1D-7329-9B4D-9FBD-3B4C686EE3B3}"/>
              </a:ext>
            </a:extLst>
          </p:cNvPr>
          <p:cNvSpPr txBox="1"/>
          <p:nvPr/>
        </p:nvSpPr>
        <p:spPr>
          <a:xfrm>
            <a:off x="3283034" y="5708642"/>
            <a:ext cx="5625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Critical engagement is central to doing well in this course!</a:t>
            </a: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01D99A7C-7C59-D349-81CA-ED5A6A536136}"/>
              </a:ext>
            </a:extLst>
          </p:cNvPr>
          <p:cNvSpPr/>
          <p:nvPr/>
        </p:nvSpPr>
        <p:spPr>
          <a:xfrm>
            <a:off x="3002844" y="5441244"/>
            <a:ext cx="6197600" cy="95955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082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7247C-B8A0-EE47-BBFD-164C7FD0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117973"/>
            <a:ext cx="7729728" cy="1188720"/>
          </a:xfrm>
        </p:spPr>
        <p:txBody>
          <a:bodyPr/>
          <a:lstStyle/>
          <a:p>
            <a:r>
              <a:rPr lang="en-US" dirty="0"/>
              <a:t>Argue your case!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59130-7709-6F4E-B14D-86F98D986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will speak about this at greater length before the first Aristotle class. </a:t>
            </a:r>
          </a:p>
          <a:p>
            <a:r>
              <a:rPr lang="en-US" dirty="0"/>
              <a:t>In your essays you need to </a:t>
            </a:r>
            <a:r>
              <a:rPr lang="en-US" b="1" dirty="0"/>
              <a:t>take a side</a:t>
            </a:r>
            <a:r>
              <a:rPr lang="en-US" dirty="0"/>
              <a:t> and </a:t>
            </a:r>
            <a:r>
              <a:rPr lang="en-US" b="1" dirty="0"/>
              <a:t>argue for a specific point</a:t>
            </a:r>
            <a:r>
              <a:rPr lang="en-US" dirty="0"/>
              <a:t>. </a:t>
            </a:r>
          </a:p>
          <a:p>
            <a:r>
              <a:rPr lang="en-US" dirty="0"/>
              <a:t>Some characteristics of good essays are that they:</a:t>
            </a:r>
          </a:p>
          <a:p>
            <a:pPr lvl="1"/>
            <a:r>
              <a:rPr lang="en-US" dirty="0"/>
              <a:t>Have a central claim -- a “thesis statement”. </a:t>
            </a:r>
          </a:p>
          <a:p>
            <a:pPr lvl="1"/>
            <a:r>
              <a:rPr lang="en-US" dirty="0"/>
              <a:t>Only describe the relevant sections of the text. The essays are not book reports. </a:t>
            </a:r>
          </a:p>
          <a:p>
            <a:pPr lvl="1"/>
            <a:r>
              <a:rPr lang="en-US" dirty="0"/>
              <a:t>Engage </a:t>
            </a:r>
            <a:r>
              <a:rPr lang="en-US" b="1" dirty="0"/>
              <a:t>critically </a:t>
            </a:r>
            <a:r>
              <a:rPr lang="en-US" dirty="0"/>
              <a:t>with the author or text. </a:t>
            </a:r>
          </a:p>
          <a:p>
            <a:pPr lvl="1"/>
            <a:r>
              <a:rPr lang="en-US" dirty="0"/>
              <a:t>Address objections to the view they defend. </a:t>
            </a:r>
          </a:p>
          <a:p>
            <a:pPr lvl="1"/>
            <a:r>
              <a:rPr lang="en-US" dirty="0"/>
              <a:t>Include secondary literature. </a:t>
            </a:r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1E0DD-97BE-F948-A083-ED87636EA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FEFA6A-7B28-1646-84B5-041CF14F0482}"/>
              </a:ext>
            </a:extLst>
          </p:cNvPr>
          <p:cNvSpPr txBox="1"/>
          <p:nvPr/>
        </p:nvSpPr>
        <p:spPr>
          <a:xfrm>
            <a:off x="1017580" y="353044"/>
            <a:ext cx="242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Essay writing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96CE28-4F7D-6D4C-B224-A1214C0D6494}"/>
              </a:ext>
            </a:extLst>
          </p:cNvPr>
          <p:cNvSpPr txBox="1"/>
          <p:nvPr/>
        </p:nvSpPr>
        <p:spPr>
          <a:xfrm>
            <a:off x="3110089" y="6071378"/>
            <a:ext cx="5971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is an excellent guide to philosophy paper writing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18815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64D8C-C298-C248-AE9A-5A3EE6F47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Providing reasons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712FF-0F65-5E43-A494-8FFEF3A84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06312"/>
          </a:xfrm>
        </p:spPr>
        <p:txBody>
          <a:bodyPr>
            <a:normAutofit/>
          </a:bodyPr>
          <a:lstStyle/>
          <a:p>
            <a:r>
              <a:rPr lang="en-US" dirty="0"/>
              <a:t>Don’t just make assertions. Explain why the reader should believe what you believe. For example:</a:t>
            </a:r>
          </a:p>
          <a:p>
            <a:pPr lvl="1"/>
            <a:r>
              <a:rPr lang="en-US" dirty="0"/>
              <a:t>“Plato says that Q. I find that claim plausible for the following reasons…” </a:t>
            </a:r>
          </a:p>
          <a:p>
            <a:pPr lvl="1"/>
            <a:r>
              <a:rPr lang="en-US" dirty="0"/>
              <a:t>“My view is that P. I believe that because…”</a:t>
            </a:r>
          </a:p>
          <a:p>
            <a:pPr lvl="1"/>
            <a:r>
              <a:rPr lang="en-US" dirty="0"/>
              <a:t>Feel free to copy these sentence structures in your papers. </a:t>
            </a:r>
          </a:p>
          <a:p>
            <a:r>
              <a:rPr lang="en-US" dirty="0"/>
              <a:t>What counts as a reason? </a:t>
            </a:r>
          </a:p>
          <a:p>
            <a:pPr lvl="1"/>
            <a:r>
              <a:rPr lang="en-US" dirty="0"/>
              <a:t>A quote from the text. </a:t>
            </a:r>
          </a:p>
          <a:p>
            <a:pPr lvl="1"/>
            <a:r>
              <a:rPr lang="en-US" dirty="0"/>
              <a:t>An argument from secondary literature. </a:t>
            </a:r>
          </a:p>
          <a:p>
            <a:pPr lvl="1"/>
            <a:r>
              <a:rPr lang="en-US" dirty="0"/>
              <a:t>Your own thoughts! Remember that we want to know what </a:t>
            </a:r>
            <a:r>
              <a:rPr lang="en-US" b="1" dirty="0"/>
              <a:t>you </a:t>
            </a:r>
            <a:r>
              <a:rPr lang="en-US" dirty="0"/>
              <a:t>think about the topics, not just what others have said.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121C3-FB30-CC40-95A5-87CB02952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2DEED1-6517-674F-85FD-8BD73943D420}"/>
              </a:ext>
            </a:extLst>
          </p:cNvPr>
          <p:cNvSpPr txBox="1"/>
          <p:nvPr/>
        </p:nvSpPr>
        <p:spPr>
          <a:xfrm>
            <a:off x="1017580" y="353044"/>
            <a:ext cx="242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Essay writing</a:t>
            </a:r>
          </a:p>
        </p:txBody>
      </p:sp>
    </p:spTree>
    <p:extLst>
      <p:ext uri="{BB962C8B-B14F-4D97-AF65-F5344CB8AC3E}">
        <p14:creationId xmlns:p14="http://schemas.microsoft.com/office/powerpoint/2010/main" val="2038192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1242B-BCA2-8643-ACB3-BD0A79FF6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Argumentative essays not book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F8549-1A5F-3E4D-B8BE-4993DC7AE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1900089"/>
          </a:xfrm>
        </p:spPr>
        <p:txBody>
          <a:bodyPr/>
          <a:lstStyle/>
          <a:p>
            <a:r>
              <a:rPr lang="en-GB" dirty="0"/>
              <a:t>Book reports: </a:t>
            </a:r>
          </a:p>
          <a:p>
            <a:pPr lvl="1"/>
            <a:r>
              <a:rPr lang="en-GB" dirty="0"/>
              <a:t>Don’t present and defend an argument, they merely summarise the book. </a:t>
            </a:r>
          </a:p>
          <a:p>
            <a:pPr lvl="1"/>
            <a:r>
              <a:rPr lang="en-GB" dirty="0"/>
              <a:t>Summarise all of the book instead of being </a:t>
            </a:r>
            <a:r>
              <a:rPr lang="en-GB" b="1" dirty="0"/>
              <a:t>focused </a:t>
            </a:r>
            <a:r>
              <a:rPr lang="en-GB" dirty="0"/>
              <a:t>and </a:t>
            </a:r>
            <a:r>
              <a:rPr lang="en-GB" b="1" dirty="0"/>
              <a:t>specific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Do not engage critically with the text, author or idea.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16716-9B64-A149-903E-5C155D946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EECC29-2D99-D14F-B0B7-4B84CB162DCB}"/>
              </a:ext>
            </a:extLst>
          </p:cNvPr>
          <p:cNvSpPr txBox="1"/>
          <p:nvPr/>
        </p:nvSpPr>
        <p:spPr>
          <a:xfrm>
            <a:off x="4761089" y="4755033"/>
            <a:ext cx="2669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write book reports. </a:t>
            </a: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C6231E5A-6FD7-9649-859B-F167ED0B18E6}"/>
              </a:ext>
            </a:extLst>
          </p:cNvPr>
          <p:cNvSpPr/>
          <p:nvPr/>
        </p:nvSpPr>
        <p:spPr>
          <a:xfrm>
            <a:off x="3996266" y="4386543"/>
            <a:ext cx="4199467" cy="1106311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D00B32-04FB-F44B-93A9-CA30D6738901}"/>
              </a:ext>
            </a:extLst>
          </p:cNvPr>
          <p:cNvSpPr txBox="1"/>
          <p:nvPr/>
        </p:nvSpPr>
        <p:spPr>
          <a:xfrm>
            <a:off x="1017580" y="353044"/>
            <a:ext cx="242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Essay writing</a:t>
            </a:r>
          </a:p>
        </p:txBody>
      </p:sp>
    </p:spTree>
    <p:extLst>
      <p:ext uri="{BB962C8B-B14F-4D97-AF65-F5344CB8AC3E}">
        <p14:creationId xmlns:p14="http://schemas.microsoft.com/office/powerpoint/2010/main" val="3867358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74933-658E-6F46-9D6D-19A2FA6BF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Essay writing: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6BCE9-DB14-BE44-A061-97422541F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45636"/>
          </a:xfrm>
        </p:spPr>
        <p:txBody>
          <a:bodyPr/>
          <a:lstStyle/>
          <a:p>
            <a:r>
              <a:rPr lang="en-US" dirty="0"/>
              <a:t>Read the question carefully! Really! </a:t>
            </a:r>
          </a:p>
          <a:p>
            <a:r>
              <a:rPr lang="en-US" dirty="0"/>
              <a:t>Take lots of time to read the text. </a:t>
            </a:r>
          </a:p>
          <a:p>
            <a:r>
              <a:rPr lang="en-US" dirty="0"/>
              <a:t>Use secondary literature to help you understand the material. </a:t>
            </a:r>
          </a:p>
          <a:p>
            <a:r>
              <a:rPr lang="en-US" dirty="0"/>
              <a:t>Be generous to the author you are discussing. </a:t>
            </a:r>
          </a:p>
          <a:p>
            <a:r>
              <a:rPr lang="en-US" dirty="0"/>
              <a:t>Write as clearly and concisely as you can. Use a dictionary and not a thesaurus. </a:t>
            </a:r>
          </a:p>
          <a:p>
            <a:r>
              <a:rPr lang="en-US" dirty="0"/>
              <a:t>Define all your key terms! Don’t assume that your reader knows what you are talking about. </a:t>
            </a:r>
          </a:p>
          <a:p>
            <a:r>
              <a:rPr lang="en-US" dirty="0"/>
              <a:t>Write for an intelligent non-specialist. </a:t>
            </a:r>
          </a:p>
          <a:p>
            <a:r>
              <a:rPr lang="en-US" dirty="0"/>
              <a:t>Don’t steal other people’s ideas! </a:t>
            </a:r>
          </a:p>
          <a:p>
            <a:r>
              <a:rPr lang="en-US" dirty="0"/>
              <a:t>Ask me questions about your paper. Attend office hours.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1E369F-1565-394B-A130-F161FCD3A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38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4BEF3F1-2817-4593-8575-BCF2AAB42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statue of a person&#10;&#10;Description automatically generated with medium confidence">
            <a:extLst>
              <a:ext uri="{FF2B5EF4-FFF2-40B4-BE49-F238E27FC236}">
                <a16:creationId xmlns:a16="http://schemas.microsoft.com/office/drawing/2014/main" id="{5B3E1C47-8E99-B94A-A16F-7D7E0A296E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056" r="3556"/>
          <a:stretch/>
        </p:blipFill>
        <p:spPr>
          <a:xfrm>
            <a:off x="970788" y="969264"/>
            <a:ext cx="10254025" cy="49212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FF9A2C9-7772-4A25-A286-C89751B17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5248656"/>
          </a:xfrm>
          <a:prstGeom prst="rect">
            <a:avLst/>
          </a:prstGeom>
          <a:noFill/>
          <a:ln w="2540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FC7B2-54B6-2545-830B-3C07B42C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 vert="horz" lIns="18288" tIns="45720" rIns="18288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7667953A-38D3-AA49-9E20-735879DC166B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9BAAE7-C9CD-AD4B-A039-018C07440278}"/>
              </a:ext>
            </a:extLst>
          </p:cNvPr>
          <p:cNvSpPr txBox="1"/>
          <p:nvPr/>
        </p:nvSpPr>
        <p:spPr>
          <a:xfrm>
            <a:off x="1682045" y="1659466"/>
            <a:ext cx="2144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cap="small" dirty="0">
                <a:solidFill>
                  <a:schemeClr val="bg1"/>
                </a:solidFill>
              </a:rPr>
              <a:t>Plato</a:t>
            </a:r>
          </a:p>
        </p:txBody>
      </p:sp>
    </p:spTree>
    <p:extLst>
      <p:ext uri="{BB962C8B-B14F-4D97-AF65-F5344CB8AC3E}">
        <p14:creationId xmlns:p14="http://schemas.microsoft.com/office/powerpoint/2010/main" val="2616115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3F33D-B491-E641-A010-7CE0DB679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ring of </a:t>
            </a:r>
            <a:r>
              <a:rPr lang="en-US" dirty="0" err="1"/>
              <a:t>gyges</a:t>
            </a:r>
            <a:r>
              <a:rPr lang="en-US" dirty="0"/>
              <a:t>, or why be just?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9BD99-F474-BD4E-8814-DF7155E22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cap="small" dirty="0"/>
              <a:t>Activity: </a:t>
            </a:r>
            <a:r>
              <a:rPr lang="en-GB" sz="2400" dirty="0"/>
              <a:t>Speak about the Ring of Gyges in small groups. Is there any reason to be just when we know we could get away with not being just?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Discuss </a:t>
            </a:r>
            <a:r>
              <a:rPr lang="en-GB" sz="2400" b="1" dirty="0"/>
              <a:t>both</a:t>
            </a:r>
            <a:r>
              <a:rPr lang="en-GB" sz="2400" dirty="0"/>
              <a:t> what you think and what Plato thinks.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0ED6FA-0D28-B84B-98CF-EE0FE9E2B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1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8CF6F-E049-7942-8877-756115A5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Overview of today’s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B7BD7-55A2-7D45-853E-CFC19C53C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843" y="221456"/>
            <a:ext cx="5683996" cy="6415087"/>
          </a:xfrm>
        </p:spPr>
        <p:txBody>
          <a:bodyPr anchor="ctr">
            <a:normAutofit/>
          </a:bodyPr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sz="2000" dirty="0"/>
              <a:t>Getting started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sz="2000" dirty="0"/>
              <a:t>Doing political theory 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sz="2000" dirty="0"/>
              <a:t>Essay writing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sz="2000" dirty="0"/>
              <a:t>Plato on justice (if we have time)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0CC47-9843-594C-8A8D-604AE24C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0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15F23-84FC-FC4E-8E35-9760ADD7A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Introductions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D61A76D-537F-4907-B5FE-4FFC87DA80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410926"/>
              </p:ext>
            </p:extLst>
          </p:nvPr>
        </p:nvGraphicFramePr>
        <p:xfrm>
          <a:off x="90310" y="2638425"/>
          <a:ext cx="12000089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6FEC1-4FA7-A540-AEE0-27280A50C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A2E84F-7851-ED41-A30F-1F48523146EB}"/>
              </a:ext>
            </a:extLst>
          </p:cNvPr>
          <p:cNvSpPr txBox="1"/>
          <p:nvPr/>
        </p:nvSpPr>
        <p:spPr>
          <a:xfrm>
            <a:off x="1017580" y="353044"/>
            <a:ext cx="242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338283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D3247-25DD-7E46-886A-FDA531892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4B4DF-4842-8143-8804-15BBEEE7D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are required to wear a mask. </a:t>
            </a:r>
          </a:p>
          <a:p>
            <a:r>
              <a:rPr lang="en-GB" dirty="0"/>
              <a:t>If you are exempt from wearing a mask, please let me know and show me your LSE exemption. </a:t>
            </a:r>
          </a:p>
          <a:p>
            <a:r>
              <a:rPr lang="en-GB" dirty="0"/>
              <a:t>Failure by members of the class to follow the LSE’s covid guidelines will result in the end of the class (this is a last resort!). </a:t>
            </a:r>
          </a:p>
          <a:p>
            <a:r>
              <a:rPr lang="en-GB" dirty="0"/>
              <a:t>If you don’t feel comfortable with some of the behaviour in the class, please let me know either in class or privately. </a:t>
            </a:r>
          </a:p>
          <a:p>
            <a:r>
              <a:rPr lang="en-GB" dirty="0"/>
              <a:t>If you can’t make class, ask someone for notes or get in touch with me. It would also be worth having a class WhatsApp group.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AF7555-428E-C54D-9A58-55E80DEA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1A82DD-7123-7F45-98F2-8D1DE73E95B7}"/>
              </a:ext>
            </a:extLst>
          </p:cNvPr>
          <p:cNvSpPr txBox="1"/>
          <p:nvPr/>
        </p:nvSpPr>
        <p:spPr>
          <a:xfrm>
            <a:off x="1017580" y="353044"/>
            <a:ext cx="242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510276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D921-BF2E-B643-A6FD-A72512D59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CD11F-BF3F-0B49-A599-DFE060E09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will take place on Thursdays from 1.30-3.30 in CBG 3.11 (starting in week 3).</a:t>
            </a:r>
          </a:p>
          <a:p>
            <a:r>
              <a:rPr lang="en-US" dirty="0"/>
              <a:t>Please book meeting times via the Student Hub. Bookings will be available one week in advance, and slots are 20 minutes long.</a:t>
            </a:r>
          </a:p>
          <a:p>
            <a:r>
              <a:rPr lang="en-US" dirty="0"/>
              <a:t>I am also flexible about meeting outside of normal office hours if you can’t make the normal times. Just send me an email at </a:t>
            </a:r>
            <a:r>
              <a:rPr lang="en-US" dirty="0">
                <a:hlinkClick r:id="rId2"/>
              </a:rPr>
              <a:t>l.j.davies@lse.ac.uk</a:t>
            </a:r>
            <a:r>
              <a:rPr lang="en-US" dirty="0"/>
              <a:t>. Meetings outside of normal office hours will take place on Zoom. </a:t>
            </a:r>
          </a:p>
          <a:p>
            <a:endParaRPr lang="en-US" dirty="0"/>
          </a:p>
          <a:p>
            <a:r>
              <a:rPr lang="en-US" dirty="0"/>
              <a:t>Office hours get busy before essays are due. Plan ahead!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F4911F-7A02-AC45-A93F-2F9A6931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FCF454-FCEA-5949-9FC7-2E7C57B284A3}"/>
              </a:ext>
            </a:extLst>
          </p:cNvPr>
          <p:cNvSpPr txBox="1"/>
          <p:nvPr/>
        </p:nvSpPr>
        <p:spPr>
          <a:xfrm>
            <a:off x="1017580" y="353044"/>
            <a:ext cx="242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2180019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996A1-3C14-9844-A37D-D42B54E28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Formative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84580-9529-0941-A57E-45C1516BE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There will be one formative assessment (i.e., not for marks) due on 9 November. </a:t>
            </a:r>
          </a:p>
          <a:p>
            <a:r>
              <a:rPr lang="en-US" dirty="0"/>
              <a:t>Topics are already on Moodle. </a:t>
            </a:r>
          </a:p>
          <a:p>
            <a:r>
              <a:rPr lang="en-US" dirty="0"/>
              <a:t>We will be </a:t>
            </a:r>
            <a:r>
              <a:rPr lang="en-US" b="1" dirty="0"/>
              <a:t>strictly</a:t>
            </a:r>
            <a:r>
              <a:rPr lang="en-US" b="1" i="1" dirty="0"/>
              <a:t> </a:t>
            </a:r>
            <a:r>
              <a:rPr lang="en-US" dirty="0"/>
              <a:t>enforcing late penalties and the word limit. </a:t>
            </a:r>
          </a:p>
          <a:p>
            <a:endParaRPr lang="en-US" dirty="0"/>
          </a:p>
          <a:p>
            <a:r>
              <a:rPr lang="en-US" dirty="0"/>
              <a:t>All the topics for the year have been released, and all the lectures on the formative essay topics are already on Moodle. It is worth choosing an essay topic now!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C00066-921A-A54A-8996-8BB2B5FD9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70AF8B-64EF-074D-AD60-AACA28E8AE64}"/>
              </a:ext>
            </a:extLst>
          </p:cNvPr>
          <p:cNvSpPr txBox="1"/>
          <p:nvPr/>
        </p:nvSpPr>
        <p:spPr>
          <a:xfrm>
            <a:off x="1017580" y="353044"/>
            <a:ext cx="242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764966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71824-17AE-8044-8C3E-5F63D7315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Summative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D4F57-76AE-3547-9A96-0C6BB8DD1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There are three summative assessments (i.e., for marks). They are due on 4 January, 15 March, and 3 May. </a:t>
            </a:r>
          </a:p>
          <a:p>
            <a:r>
              <a:rPr lang="en-US" dirty="0"/>
              <a:t>Each summative counts for 33% of your grade. </a:t>
            </a:r>
          </a:p>
          <a:p>
            <a:r>
              <a:rPr lang="en-US" dirty="0"/>
              <a:t>If your formative paper does better than one of your summative papers, we will count the formative paper instead. </a:t>
            </a:r>
          </a:p>
          <a:p>
            <a:r>
              <a:rPr lang="en-US" dirty="0"/>
              <a:t>So, your GV100 grade is calculated by taking the average of the best three of the four papers you will write.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0C1ED-5D6B-0C4E-BED6-26B563A86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567DF1-816C-1847-9CFB-ADA48C679105}"/>
              </a:ext>
            </a:extLst>
          </p:cNvPr>
          <p:cNvSpPr txBox="1"/>
          <p:nvPr/>
        </p:nvSpPr>
        <p:spPr>
          <a:xfrm>
            <a:off x="1017580" y="353044"/>
            <a:ext cx="242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2331533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D4924-CA61-264E-89B3-A317E20F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Gv100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7B1F7-9198-994C-9A23-4B5EC66BF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66912"/>
          </a:xfrm>
        </p:spPr>
        <p:txBody>
          <a:bodyPr/>
          <a:lstStyle/>
          <a:p>
            <a:r>
              <a:rPr lang="en-US" dirty="0"/>
              <a:t>These classes: </a:t>
            </a:r>
          </a:p>
          <a:p>
            <a:pPr lvl="1"/>
            <a:r>
              <a:rPr lang="en-US" dirty="0"/>
              <a:t>Give you a chance to ask questions about the material </a:t>
            </a:r>
          </a:p>
          <a:p>
            <a:pPr lvl="1"/>
            <a:r>
              <a:rPr lang="en-US" dirty="0"/>
              <a:t>Help to prepare you for the assignments</a:t>
            </a:r>
          </a:p>
          <a:p>
            <a:pPr lvl="1"/>
            <a:r>
              <a:rPr lang="en-US" dirty="0"/>
              <a:t>Allow you to practice your critical engagement skills by discussing the course material with your classmates and with me. </a:t>
            </a:r>
          </a:p>
          <a:p>
            <a:r>
              <a:rPr lang="en-US" dirty="0"/>
              <a:t>Simple rules for class discussions: be respectful of each others’ views, tell us why you believe what you believe (don’t just assert your position), join in! </a:t>
            </a:r>
          </a:p>
          <a:p>
            <a:r>
              <a:rPr lang="en-US" dirty="0"/>
              <a:t>Every class will start with everyone asking a question or making a comment about the material for the week. This is a very low stakes exercise!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E82AE3-1C77-8945-A8C4-94016FD57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D5D65B-0219-7441-B226-706391192708}"/>
              </a:ext>
            </a:extLst>
          </p:cNvPr>
          <p:cNvSpPr txBox="1"/>
          <p:nvPr/>
        </p:nvSpPr>
        <p:spPr>
          <a:xfrm>
            <a:off x="1017580" y="353044"/>
            <a:ext cx="242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823585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78783-C314-AD4D-AB02-AB5F4DF31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political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23F5B-6CFB-DE4A-AA4D-2AACF083C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74045"/>
          </a:xfrm>
        </p:spPr>
        <p:txBody>
          <a:bodyPr>
            <a:normAutofit/>
          </a:bodyPr>
          <a:lstStyle/>
          <a:p>
            <a:r>
              <a:rPr lang="en-US" dirty="0"/>
              <a:t>Political theory is concerned with normative arguments related to different elements of social/legal/political institutions and, more generally, to interpersonal interaction. </a:t>
            </a:r>
          </a:p>
          <a:p>
            <a:r>
              <a:rPr lang="en-US" dirty="0"/>
              <a:t>Some of the questions that we will address are: </a:t>
            </a:r>
          </a:p>
          <a:p>
            <a:pPr lvl="1"/>
            <a:r>
              <a:rPr lang="en-US" dirty="0"/>
              <a:t>What is justice? </a:t>
            </a:r>
          </a:p>
          <a:p>
            <a:pPr lvl="1"/>
            <a:r>
              <a:rPr lang="en-US" dirty="0"/>
              <a:t>Where do our ideas of justice come from and what does that tell us about them? </a:t>
            </a:r>
          </a:p>
          <a:p>
            <a:pPr lvl="1"/>
            <a:r>
              <a:rPr lang="en-US" dirty="0"/>
              <a:t>Should there be states? </a:t>
            </a:r>
          </a:p>
          <a:p>
            <a:pPr lvl="1"/>
            <a:r>
              <a:rPr lang="en-US" dirty="0"/>
              <a:t>Who gets to make the rules? Who gets to enforce them? </a:t>
            </a:r>
          </a:p>
          <a:p>
            <a:pPr lvl="1"/>
            <a:r>
              <a:rPr lang="en-US" dirty="0"/>
              <a:t>What is the relation between politics and the economy? </a:t>
            </a:r>
          </a:p>
          <a:p>
            <a:pPr lvl="1"/>
            <a:r>
              <a:rPr lang="en-US" dirty="0"/>
              <a:t>How should we deal with the sexist and racist history of philosophy?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51317-69F1-4242-93A0-812EA0FDD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953A-38D3-AA49-9E20-735879DC166B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F12945-BB48-614F-B480-203DA69B449C}"/>
              </a:ext>
            </a:extLst>
          </p:cNvPr>
          <p:cNvSpPr txBox="1"/>
          <p:nvPr/>
        </p:nvSpPr>
        <p:spPr>
          <a:xfrm>
            <a:off x="1017580" y="353044"/>
            <a:ext cx="2427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Doing political theory</a:t>
            </a:r>
          </a:p>
        </p:txBody>
      </p:sp>
    </p:spTree>
    <p:extLst>
      <p:ext uri="{BB962C8B-B14F-4D97-AF65-F5344CB8AC3E}">
        <p14:creationId xmlns:p14="http://schemas.microsoft.com/office/powerpoint/2010/main" val="1381996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{51040ED0-A7D8-6B42-9D1D-99E6FA7850C7}tf10001120</Template>
  <TotalTime>4016</TotalTime>
  <Words>1267</Words>
  <Application>Microsoft Macintosh PowerPoint</Application>
  <PresentationFormat>Widescreen</PresentationFormat>
  <Paragraphs>140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Gill Sans MT</vt:lpstr>
      <vt:lpstr>Parcel</vt:lpstr>
      <vt:lpstr>Introduction to GV100 </vt:lpstr>
      <vt:lpstr>Overview of today’s class</vt:lpstr>
      <vt:lpstr>Introductions</vt:lpstr>
      <vt:lpstr>COVID-19</vt:lpstr>
      <vt:lpstr>Office hours</vt:lpstr>
      <vt:lpstr>Formative assessment</vt:lpstr>
      <vt:lpstr>Summative assessment</vt:lpstr>
      <vt:lpstr>Gv100 classes</vt:lpstr>
      <vt:lpstr>Doing political theory</vt:lpstr>
      <vt:lpstr>Normative vs. descriptive </vt:lpstr>
      <vt:lpstr>Two central tasks of gv100 </vt:lpstr>
      <vt:lpstr>Argue your case! </vt:lpstr>
      <vt:lpstr>Providing reasons</vt:lpstr>
      <vt:lpstr>Argumentative essays not book reports</vt:lpstr>
      <vt:lpstr>Essay writing: key takeaways</vt:lpstr>
      <vt:lpstr>PowerPoint Presentation</vt:lpstr>
      <vt:lpstr>The ring of gyges, or why be just?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GV100 </dc:title>
  <dc:creator>Davies,LJ</dc:creator>
  <cp:lastModifiedBy>Microsoft Office User</cp:lastModifiedBy>
  <cp:revision>28</cp:revision>
  <dcterms:created xsi:type="dcterms:W3CDTF">2021-09-16T17:37:43Z</dcterms:created>
  <dcterms:modified xsi:type="dcterms:W3CDTF">2021-10-08T08:22:16Z</dcterms:modified>
</cp:coreProperties>
</file>