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61" r:id="rId3"/>
    <p:sldId id="268" r:id="rId4"/>
    <p:sldId id="272" r:id="rId5"/>
    <p:sldId id="273" r:id="rId6"/>
    <p:sldId id="274" r:id="rId7"/>
    <p:sldId id="275" r:id="rId8"/>
    <p:sldId id="276" r:id="rId9"/>
    <p:sldId id="277" r:id="rId10"/>
    <p:sldId id="278" r:id="rId11"/>
    <p:sldId id="279" r:id="rId12"/>
    <p:sldId id="281" r:id="rId13"/>
    <p:sldId id="28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27"/>
  </p:normalViewPr>
  <p:slideViewPr>
    <p:cSldViewPr snapToGrid="0" snapToObjects="1">
      <p:cViewPr varScale="1">
        <p:scale>
          <a:sx n="120" d="100"/>
          <a:sy n="120" d="100"/>
        </p:scale>
        <p:origin x="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F1D7EF6C-5AF7-0042-8513-759C095AE3C7}" type="datetimeFigureOut">
              <a:rPr lang="en-US" smtClean="0"/>
              <a:t>1/26/22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038A7-EFAF-A140-B94D-B6944334A6AF}" type="slidenum">
              <a:rPr lang="en-US" smtClean="0"/>
              <a:t>‹#›</a:t>
            </a:fld>
            <a:endParaRPr lang="en-US"/>
          </a:p>
        </p:txBody>
      </p:sp>
    </p:spTree>
    <p:extLst>
      <p:ext uri="{BB962C8B-B14F-4D97-AF65-F5344CB8AC3E}">
        <p14:creationId xmlns:p14="http://schemas.microsoft.com/office/powerpoint/2010/main" val="42643767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D7EF6C-5AF7-0042-8513-759C095AE3C7}" type="datetimeFigureOut">
              <a:rPr lang="en-US" smtClean="0"/>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038A7-EFAF-A140-B94D-B6944334A6AF}" type="slidenum">
              <a:rPr lang="en-US" smtClean="0"/>
              <a:t>‹#›</a:t>
            </a:fld>
            <a:endParaRPr lang="en-US"/>
          </a:p>
        </p:txBody>
      </p:sp>
    </p:spTree>
    <p:extLst>
      <p:ext uri="{BB962C8B-B14F-4D97-AF65-F5344CB8AC3E}">
        <p14:creationId xmlns:p14="http://schemas.microsoft.com/office/powerpoint/2010/main" val="394266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D7EF6C-5AF7-0042-8513-759C095AE3C7}" type="datetimeFigureOut">
              <a:rPr lang="en-US" smtClean="0"/>
              <a:t>1/26/22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038A7-EFAF-A140-B94D-B6944334A6AF}" type="slidenum">
              <a:rPr lang="en-US" smtClean="0"/>
              <a:t>‹#›</a:t>
            </a:fld>
            <a:endParaRPr lang="en-US"/>
          </a:p>
        </p:txBody>
      </p:sp>
    </p:spTree>
    <p:extLst>
      <p:ext uri="{BB962C8B-B14F-4D97-AF65-F5344CB8AC3E}">
        <p14:creationId xmlns:p14="http://schemas.microsoft.com/office/powerpoint/2010/main" val="284970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D7EF6C-5AF7-0042-8513-759C095AE3C7}" type="datetimeFigureOut">
              <a:rPr lang="en-US" smtClean="0"/>
              <a:t>1/26/22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038A7-EFAF-A140-B94D-B6944334A6AF}" type="slidenum">
              <a:rPr lang="en-US" smtClean="0"/>
              <a:t>‹#›</a:t>
            </a:fld>
            <a:endParaRPr lang="en-US"/>
          </a:p>
        </p:txBody>
      </p:sp>
    </p:spTree>
    <p:extLst>
      <p:ext uri="{BB962C8B-B14F-4D97-AF65-F5344CB8AC3E}">
        <p14:creationId xmlns:p14="http://schemas.microsoft.com/office/powerpoint/2010/main" val="10413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F1D7EF6C-5AF7-0042-8513-759C095AE3C7}" type="datetimeFigureOut">
              <a:rPr lang="en-US" smtClean="0"/>
              <a:t>1/26/22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038A7-EFAF-A140-B94D-B6944334A6AF}" type="slidenum">
              <a:rPr lang="en-US" smtClean="0"/>
              <a:t>‹#›</a:t>
            </a:fld>
            <a:endParaRPr lang="en-US"/>
          </a:p>
        </p:txBody>
      </p:sp>
    </p:spTree>
    <p:extLst>
      <p:ext uri="{BB962C8B-B14F-4D97-AF65-F5344CB8AC3E}">
        <p14:creationId xmlns:p14="http://schemas.microsoft.com/office/powerpoint/2010/main" val="30098746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F1D7EF6C-5AF7-0042-8513-759C095AE3C7}" type="datetimeFigureOut">
              <a:rPr lang="en-US" smtClean="0"/>
              <a:t>1/26/22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E2038A7-EFAF-A140-B94D-B6944334A6AF}" type="slidenum">
              <a:rPr lang="en-US" smtClean="0"/>
              <a:t>‹#›</a:t>
            </a:fld>
            <a:endParaRPr lang="en-US"/>
          </a:p>
        </p:txBody>
      </p:sp>
    </p:spTree>
    <p:extLst>
      <p:ext uri="{BB962C8B-B14F-4D97-AF65-F5344CB8AC3E}">
        <p14:creationId xmlns:p14="http://schemas.microsoft.com/office/powerpoint/2010/main" val="75493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F1D7EF6C-5AF7-0042-8513-759C095AE3C7}" type="datetimeFigureOut">
              <a:rPr lang="en-US" smtClean="0"/>
              <a:t>1/26/22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038A7-EFAF-A140-B94D-B6944334A6AF}"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92342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D7EF6C-5AF7-0042-8513-759C095AE3C7}" type="datetimeFigureOut">
              <a:rPr lang="en-US" smtClean="0"/>
              <a:t>1/26/22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2038A7-EFAF-A140-B94D-B6944334A6AF}" type="slidenum">
              <a:rPr lang="en-US" smtClean="0"/>
              <a:t>‹#›</a:t>
            </a:fld>
            <a:endParaRPr lang="en-US"/>
          </a:p>
        </p:txBody>
      </p:sp>
    </p:spTree>
    <p:extLst>
      <p:ext uri="{BB962C8B-B14F-4D97-AF65-F5344CB8AC3E}">
        <p14:creationId xmlns:p14="http://schemas.microsoft.com/office/powerpoint/2010/main" val="4274248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7EF6C-5AF7-0042-8513-759C095AE3C7}" type="datetimeFigureOut">
              <a:rPr lang="en-US" smtClean="0"/>
              <a:t>1/26/22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2038A7-EFAF-A140-B94D-B6944334A6AF}" type="slidenum">
              <a:rPr lang="en-US" smtClean="0"/>
              <a:t>‹#›</a:t>
            </a:fld>
            <a:endParaRPr lang="en-US"/>
          </a:p>
        </p:txBody>
      </p:sp>
    </p:spTree>
    <p:extLst>
      <p:ext uri="{BB962C8B-B14F-4D97-AF65-F5344CB8AC3E}">
        <p14:creationId xmlns:p14="http://schemas.microsoft.com/office/powerpoint/2010/main" val="336964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F1D7EF6C-5AF7-0042-8513-759C095AE3C7}" type="datetimeFigureOut">
              <a:rPr lang="en-US" smtClean="0"/>
              <a:t>1/26/22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E2038A7-EFAF-A140-B94D-B6944334A6AF}" type="slidenum">
              <a:rPr lang="en-US" smtClean="0"/>
              <a:t>‹#›</a:t>
            </a:fld>
            <a:endParaRPr lang="en-US"/>
          </a:p>
        </p:txBody>
      </p:sp>
    </p:spTree>
    <p:extLst>
      <p:ext uri="{BB962C8B-B14F-4D97-AF65-F5344CB8AC3E}">
        <p14:creationId xmlns:p14="http://schemas.microsoft.com/office/powerpoint/2010/main" val="192367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1D7EF6C-5AF7-0042-8513-759C095AE3C7}" type="datetimeFigureOut">
              <a:rPr lang="en-US" smtClean="0"/>
              <a:t>1/26/22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DE2038A7-EFAF-A140-B94D-B6944334A6AF}" type="slidenum">
              <a:rPr lang="en-US" smtClean="0"/>
              <a:t>‹#›</a:t>
            </a:fld>
            <a:endParaRPr lang="en-US"/>
          </a:p>
        </p:txBody>
      </p:sp>
    </p:spTree>
    <p:extLst>
      <p:ext uri="{BB962C8B-B14F-4D97-AF65-F5344CB8AC3E}">
        <p14:creationId xmlns:p14="http://schemas.microsoft.com/office/powerpoint/2010/main" val="73270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1D7EF6C-5AF7-0042-8513-759C095AE3C7}" type="datetimeFigureOut">
              <a:rPr lang="en-US" smtClean="0"/>
              <a:t>1/26/22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E2038A7-EFAF-A140-B94D-B6944334A6AF}" type="slidenum">
              <a:rPr lang="en-US" smtClean="0"/>
              <a:t>‹#›</a:t>
            </a:fld>
            <a:endParaRPr lang="en-US"/>
          </a:p>
        </p:txBody>
      </p:sp>
    </p:spTree>
    <p:extLst>
      <p:ext uri="{BB962C8B-B14F-4D97-AF65-F5344CB8AC3E}">
        <p14:creationId xmlns:p14="http://schemas.microsoft.com/office/powerpoint/2010/main" val="461887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dpr.nd.edu/reviews/rethinking-race-the-case-for-deflationary-realism/" TargetMode="External"/><Relationship Id="rId2" Type="http://schemas.openxmlformats.org/officeDocument/2006/relationships/hyperlink" Target="https://tannerlectures.berkeley.edu/2018-2019-lecture-series/"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theatlantic.com/national/archive/2013/05/what-we-mean-when-we-say-race-is-a-social-construct/275872/" TargetMode="External"/><Relationship Id="rId4" Type="http://schemas.openxmlformats.org/officeDocument/2006/relationships/hyperlink" Target="https://blogs.lse.ac.uk/theforum/the-philosophy-of-ra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43A9C-D0F7-DF45-BA8B-CEEABE8EAE3D}"/>
              </a:ext>
            </a:extLst>
          </p:cNvPr>
          <p:cNvSpPr>
            <a:spLocks noGrp="1"/>
          </p:cNvSpPr>
          <p:nvPr>
            <p:ph type="ctrTitle"/>
          </p:nvPr>
        </p:nvSpPr>
        <p:spPr>
          <a:xfrm>
            <a:off x="5458969" y="2386744"/>
            <a:ext cx="5928358" cy="1645920"/>
          </a:xfrm>
        </p:spPr>
        <p:txBody>
          <a:bodyPr>
            <a:normAutofit/>
          </a:bodyPr>
          <a:lstStyle/>
          <a:p>
            <a:r>
              <a:rPr lang="en-US" sz="2900"/>
              <a:t>Kant on Cosmopolitanism and the concept of race</a:t>
            </a:r>
          </a:p>
        </p:txBody>
      </p:sp>
      <p:sp>
        <p:nvSpPr>
          <p:cNvPr id="3" name="Subtitle 2">
            <a:extLst>
              <a:ext uri="{FF2B5EF4-FFF2-40B4-BE49-F238E27FC236}">
                <a16:creationId xmlns:a16="http://schemas.microsoft.com/office/drawing/2014/main" id="{601B2F5A-C3C6-5B49-9A54-C3EA70B2D72A}"/>
              </a:ext>
            </a:extLst>
          </p:cNvPr>
          <p:cNvSpPr>
            <a:spLocks noGrp="1"/>
          </p:cNvSpPr>
          <p:nvPr>
            <p:ph type="subTitle" idx="1"/>
          </p:nvPr>
        </p:nvSpPr>
        <p:spPr>
          <a:xfrm>
            <a:off x="5458969" y="4352544"/>
            <a:ext cx="5928358" cy="1239894"/>
          </a:xfrm>
        </p:spPr>
        <p:txBody>
          <a:bodyPr>
            <a:normAutofit/>
          </a:bodyPr>
          <a:lstStyle/>
          <a:p>
            <a:r>
              <a:rPr lang="en-US"/>
              <a:t>GV100 class slides: LT week 2</a:t>
            </a:r>
          </a:p>
          <a:p>
            <a:r>
              <a:rPr lang="en-US"/>
              <a:t>London School of Economics and Political Science</a:t>
            </a:r>
          </a:p>
        </p:txBody>
      </p:sp>
      <p:pic>
        <p:nvPicPr>
          <p:cNvPr id="5" name="Picture 4" descr="A picture containing text, person, necktie, person&#10;&#10;Description automatically generated">
            <a:extLst>
              <a:ext uri="{FF2B5EF4-FFF2-40B4-BE49-F238E27FC236}">
                <a16:creationId xmlns:a16="http://schemas.microsoft.com/office/drawing/2014/main" id="{924F43C9-083E-944C-842D-CB3BAABC8BE4}"/>
              </a:ext>
            </a:extLst>
          </p:cNvPr>
          <p:cNvPicPr>
            <a:picLocks noChangeAspect="1"/>
          </p:cNvPicPr>
          <p:nvPr/>
        </p:nvPicPr>
        <p:blipFill rotWithShape="1">
          <a:blip r:embed="rId2"/>
          <a:srcRect l="20064" r="35314"/>
          <a:stretch/>
        </p:blipFill>
        <p:spPr>
          <a:xfrm>
            <a:off x="20" y="10"/>
            <a:ext cx="4654277" cy="6857990"/>
          </a:xfrm>
          <a:prstGeom prst="rect">
            <a:avLst/>
          </a:prstGeom>
        </p:spPr>
      </p:pic>
    </p:spTree>
    <p:extLst>
      <p:ext uri="{BB962C8B-B14F-4D97-AF65-F5344CB8AC3E}">
        <p14:creationId xmlns:p14="http://schemas.microsoft.com/office/powerpoint/2010/main" val="293857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154C-4307-574D-9FD6-D84C98AE80DC}"/>
              </a:ext>
            </a:extLst>
          </p:cNvPr>
          <p:cNvSpPr>
            <a:spLocks noGrp="1"/>
          </p:cNvSpPr>
          <p:nvPr>
            <p:ph type="title"/>
          </p:nvPr>
        </p:nvSpPr>
        <p:spPr>
          <a:xfrm>
            <a:off x="804672" y="978776"/>
            <a:ext cx="5925310" cy="1174991"/>
          </a:xfrm>
        </p:spPr>
        <p:txBody>
          <a:bodyPr>
            <a:normAutofit/>
          </a:bodyPr>
          <a:lstStyle/>
          <a:p>
            <a:r>
              <a:rPr lang="en-US" sz="2400"/>
              <a:t>What kant a racist?</a:t>
            </a:r>
            <a:br>
              <a:rPr lang="en-US" sz="2400"/>
            </a:br>
            <a:r>
              <a:rPr lang="en-US" sz="2400"/>
              <a:t>Broader philosophy</a:t>
            </a:r>
          </a:p>
        </p:txBody>
      </p:sp>
      <p:sp>
        <p:nvSpPr>
          <p:cNvPr id="3" name="Content Placeholder 2">
            <a:extLst>
              <a:ext uri="{FF2B5EF4-FFF2-40B4-BE49-F238E27FC236}">
                <a16:creationId xmlns:a16="http://schemas.microsoft.com/office/drawing/2014/main" id="{1FB20EA0-C24D-A94F-97DE-D5228CD3802A}"/>
              </a:ext>
            </a:extLst>
          </p:cNvPr>
          <p:cNvSpPr>
            <a:spLocks noGrp="1"/>
          </p:cNvSpPr>
          <p:nvPr>
            <p:ph idx="1"/>
          </p:nvPr>
        </p:nvSpPr>
        <p:spPr>
          <a:xfrm>
            <a:off x="804672" y="2640692"/>
            <a:ext cx="5925310" cy="3255252"/>
          </a:xfrm>
        </p:spPr>
        <p:txBody>
          <a:bodyPr>
            <a:normAutofit/>
          </a:bodyPr>
          <a:lstStyle/>
          <a:p>
            <a:pPr marL="0" indent="0">
              <a:lnSpc>
                <a:spcPct val="90000"/>
              </a:lnSpc>
              <a:buNone/>
            </a:pPr>
            <a:r>
              <a:rPr lang="en-GB" sz="1500"/>
              <a:t>“Far from being in contradiction to modernist universal and egalitarianism, then, racism is simply part of it---since the egalitarian theory's terms were never meant to be extended generally outside the European population. What seem to be racist inconsistencies and anomalies in the writings of classical philosophers of the modern period would, if I am right, now turn out to be simple and straightforward implications of racially restricted personhood" (Mills, “Kant's Untermenschen" p.171).</a:t>
            </a:r>
          </a:p>
          <a:p>
            <a:pPr marL="0" indent="0">
              <a:lnSpc>
                <a:spcPct val="90000"/>
              </a:lnSpc>
              <a:buNone/>
            </a:pPr>
            <a:endParaRPr lang="en-GB" sz="1500"/>
          </a:p>
          <a:p>
            <a:pPr marL="0" indent="0">
              <a:lnSpc>
                <a:spcPct val="90000"/>
              </a:lnSpc>
              <a:buNone/>
            </a:pPr>
            <a:r>
              <a:rPr lang="en-GB" sz="1500"/>
              <a:t>Questions: Do Kant's writings on race provide evidence for the view that he restricted personhood to (white) Europeans? What does your answer tell us about the status of his moral philosophy?</a:t>
            </a:r>
          </a:p>
          <a:p>
            <a:pPr>
              <a:lnSpc>
                <a:spcPct val="90000"/>
              </a:lnSpc>
            </a:pPr>
            <a:endParaRPr lang="en-US" sz="1500"/>
          </a:p>
        </p:txBody>
      </p:sp>
      <p:pic>
        <p:nvPicPr>
          <p:cNvPr id="7" name="Picture 6" descr="Text&#10;&#10;Description automatically generated">
            <a:extLst>
              <a:ext uri="{FF2B5EF4-FFF2-40B4-BE49-F238E27FC236}">
                <a16:creationId xmlns:a16="http://schemas.microsoft.com/office/drawing/2014/main" id="{8485BA7D-87AA-E14B-8B57-7FCBE19A08E1}"/>
              </a:ext>
            </a:extLst>
          </p:cNvPr>
          <p:cNvPicPr>
            <a:picLocks noChangeAspect="1"/>
          </p:cNvPicPr>
          <p:nvPr/>
        </p:nvPicPr>
        <p:blipFill rotWithShape="1">
          <a:blip r:embed="rId2"/>
          <a:srcRect r="-1" b="6127"/>
          <a:stretch/>
        </p:blipFill>
        <p:spPr>
          <a:xfrm>
            <a:off x="7534654" y="10"/>
            <a:ext cx="4657345" cy="6857990"/>
          </a:xfrm>
          <a:prstGeom prst="rect">
            <a:avLst/>
          </a:prstGeom>
        </p:spPr>
      </p:pic>
    </p:spTree>
    <p:extLst>
      <p:ext uri="{BB962C8B-B14F-4D97-AF65-F5344CB8AC3E}">
        <p14:creationId xmlns:p14="http://schemas.microsoft.com/office/powerpoint/2010/main" val="1495163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E687-517E-F844-A09B-45E83504DD7A}"/>
              </a:ext>
            </a:extLst>
          </p:cNvPr>
          <p:cNvSpPr>
            <a:spLocks noGrp="1"/>
          </p:cNvSpPr>
          <p:nvPr>
            <p:ph type="title"/>
          </p:nvPr>
        </p:nvSpPr>
        <p:spPr>
          <a:xfrm>
            <a:off x="5445496" y="978776"/>
            <a:ext cx="5925310" cy="1174991"/>
          </a:xfrm>
        </p:spPr>
        <p:txBody>
          <a:bodyPr>
            <a:normAutofit/>
          </a:bodyPr>
          <a:lstStyle/>
          <a:p>
            <a:r>
              <a:rPr lang="en-US" sz="2200"/>
              <a:t>Was Kant racist?</a:t>
            </a:r>
            <a:br>
              <a:rPr lang="en-US" sz="2200"/>
            </a:br>
            <a:r>
              <a:rPr lang="en-US" sz="2200"/>
              <a:t>Progress and cosmopolitanism</a:t>
            </a:r>
          </a:p>
        </p:txBody>
      </p:sp>
      <p:pic>
        <p:nvPicPr>
          <p:cNvPr id="5" name="Picture 4" descr="Map&#10;&#10;Description automatically generated">
            <a:extLst>
              <a:ext uri="{FF2B5EF4-FFF2-40B4-BE49-F238E27FC236}">
                <a16:creationId xmlns:a16="http://schemas.microsoft.com/office/drawing/2014/main" id="{595FE2ED-3203-1741-9299-3E16883DEE4C}"/>
              </a:ext>
            </a:extLst>
          </p:cNvPr>
          <p:cNvPicPr>
            <a:picLocks noChangeAspect="1"/>
          </p:cNvPicPr>
          <p:nvPr/>
        </p:nvPicPr>
        <p:blipFill rotWithShape="1">
          <a:blip r:embed="rId2"/>
          <a:srcRect l="36219" r="12848"/>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F3CD8D5B-F47B-8B47-A09F-2EA02229AC34}"/>
              </a:ext>
            </a:extLst>
          </p:cNvPr>
          <p:cNvSpPr>
            <a:spLocks noGrp="1"/>
          </p:cNvSpPr>
          <p:nvPr>
            <p:ph idx="1"/>
          </p:nvPr>
        </p:nvSpPr>
        <p:spPr>
          <a:xfrm>
            <a:off x="5445496" y="2640692"/>
            <a:ext cx="5925310" cy="3255252"/>
          </a:xfrm>
        </p:spPr>
        <p:txBody>
          <a:bodyPr>
            <a:normAutofit/>
          </a:bodyPr>
          <a:lstStyle/>
          <a:p>
            <a:pPr marL="0" indent="0">
              <a:lnSpc>
                <a:spcPct val="90000"/>
              </a:lnSpc>
              <a:buNone/>
            </a:pPr>
            <a:r>
              <a:rPr lang="en-GB" sz="1500"/>
              <a:t>“The ‘</a:t>
            </a:r>
            <a:r>
              <a:rPr lang="en-GB" sz="1500" i="1"/>
              <a:t>others</a:t>
            </a:r>
            <a:r>
              <a:rPr lang="en-GB" sz="1500"/>
              <a:t>’ (non-Europeans) will receive the Law of Reason from Europe or, in Kant's words, ‘</a:t>
            </a:r>
            <a:r>
              <a:rPr lang="en-GB" sz="1500" i="1"/>
              <a:t>our continent ... will probably give law, eventually, to all others</a:t>
            </a:r>
            <a:r>
              <a:rPr lang="en-GB" sz="1500"/>
              <a:t>.’ Those who cannot reason ... cannot be expected to effect ‘</a:t>
            </a:r>
            <a:r>
              <a:rPr lang="en-GB" sz="1500" i="1"/>
              <a:t>man's release from his self-incurred tutelage</a:t>
            </a:r>
            <a:r>
              <a:rPr lang="en-GB" sz="1500"/>
              <a:t>,’ since they lack the faculty for this human possibility. Thus, Europe has to give the ‘</a:t>
            </a:r>
            <a:r>
              <a:rPr lang="en-GB" sz="1500" i="1"/>
              <a:t>law</a:t>
            </a:r>
            <a:r>
              <a:rPr lang="en-GB" sz="1500"/>
              <a:t>’ to ‘</a:t>
            </a:r>
            <a:r>
              <a:rPr lang="en-GB" sz="1500" i="1"/>
              <a:t>all the others</a:t>
            </a:r>
            <a:r>
              <a:rPr lang="en-GB" sz="1500"/>
              <a:t>’.... What we need to examine next is how Kant legitimates this de facto (i.e., historical and thus contingent) globalisation of Europe and makes it the de jure actualisation of the Idea [of progress]." (</a:t>
            </a:r>
            <a:r>
              <a:rPr lang="en-GB" sz="1500" err="1"/>
              <a:t>Serequeberhan</a:t>
            </a:r>
            <a:r>
              <a:rPr lang="en-GB" sz="1500"/>
              <a:t>, “The Critique of Eurocentrism and the Practice of African Philosophy” p. 149).</a:t>
            </a:r>
          </a:p>
          <a:p>
            <a:pPr marL="0" indent="0">
              <a:lnSpc>
                <a:spcPct val="90000"/>
              </a:lnSpc>
              <a:buNone/>
            </a:pPr>
            <a:endParaRPr lang="en-GB" sz="1500"/>
          </a:p>
          <a:p>
            <a:pPr marL="0" indent="0">
              <a:lnSpc>
                <a:spcPct val="90000"/>
              </a:lnSpc>
              <a:buNone/>
            </a:pPr>
            <a:r>
              <a:rPr lang="en-GB" sz="1500"/>
              <a:t>Questions: What evidence can we give for Kant's Eurocentrism? What does that tell us about the status of his cosmopolitanism?</a:t>
            </a:r>
          </a:p>
          <a:p>
            <a:pPr marL="0" indent="0">
              <a:lnSpc>
                <a:spcPct val="90000"/>
              </a:lnSpc>
              <a:buNone/>
            </a:pPr>
            <a:endParaRPr lang="en-US" sz="1500"/>
          </a:p>
        </p:txBody>
      </p:sp>
    </p:spTree>
    <p:extLst>
      <p:ext uri="{BB962C8B-B14F-4D97-AF65-F5344CB8AC3E}">
        <p14:creationId xmlns:p14="http://schemas.microsoft.com/office/powerpoint/2010/main" val="1078519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864D-38C1-F140-92C7-83C074B7F534}"/>
              </a:ext>
            </a:extLst>
          </p:cNvPr>
          <p:cNvSpPr>
            <a:spLocks noGrp="1"/>
          </p:cNvSpPr>
          <p:nvPr>
            <p:ph type="title"/>
          </p:nvPr>
        </p:nvSpPr>
        <p:spPr/>
        <p:txBody>
          <a:bodyPr/>
          <a:lstStyle/>
          <a:p>
            <a:r>
              <a:rPr lang="en-US" dirty="0"/>
              <a:t>Further questions</a:t>
            </a:r>
          </a:p>
        </p:txBody>
      </p:sp>
      <p:sp>
        <p:nvSpPr>
          <p:cNvPr id="3" name="Content Placeholder 2">
            <a:extLst>
              <a:ext uri="{FF2B5EF4-FFF2-40B4-BE49-F238E27FC236}">
                <a16:creationId xmlns:a16="http://schemas.microsoft.com/office/drawing/2014/main" id="{9436921D-051D-CA4A-AC5E-AEF05C3E50BC}"/>
              </a:ext>
            </a:extLst>
          </p:cNvPr>
          <p:cNvSpPr>
            <a:spLocks noGrp="1"/>
          </p:cNvSpPr>
          <p:nvPr>
            <p:ph idx="1"/>
          </p:nvPr>
        </p:nvSpPr>
        <p:spPr/>
        <p:txBody>
          <a:bodyPr/>
          <a:lstStyle/>
          <a:p>
            <a:pPr marL="342900" indent="-342900">
              <a:buAutoNum type="arabicPeriod"/>
            </a:pPr>
            <a:r>
              <a:rPr lang="en-GB" dirty="0"/>
              <a:t>What should we think about the status of Kant's racist remarks? Can we continue to benefit from his moral philosophy?</a:t>
            </a:r>
          </a:p>
          <a:p>
            <a:pPr marL="342900" indent="-342900">
              <a:buAutoNum type="arabicPeriod"/>
            </a:pPr>
            <a:r>
              <a:rPr lang="en-GB" dirty="0"/>
              <a:t>In general, how should we address the history of racism in political philosophy?</a:t>
            </a:r>
          </a:p>
          <a:p>
            <a:pPr marL="342900" indent="-342900">
              <a:buAutoNum type="arabicPeriod"/>
            </a:pPr>
            <a:r>
              <a:rPr lang="en-GB" dirty="0"/>
              <a:t>Should we seek to eliminate the concept of race?</a:t>
            </a:r>
          </a:p>
          <a:p>
            <a:pPr marL="0" indent="0">
              <a:buNone/>
            </a:pPr>
            <a:endParaRPr lang="en-US" dirty="0"/>
          </a:p>
        </p:txBody>
      </p:sp>
    </p:spTree>
    <p:extLst>
      <p:ext uri="{BB962C8B-B14F-4D97-AF65-F5344CB8AC3E}">
        <p14:creationId xmlns:p14="http://schemas.microsoft.com/office/powerpoint/2010/main" val="169634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DFCB-D46C-7F43-BF71-14EA18F2B9DC}"/>
              </a:ext>
            </a:extLst>
          </p:cNvPr>
          <p:cNvSpPr>
            <a:spLocks noGrp="1"/>
          </p:cNvSpPr>
          <p:nvPr>
            <p:ph type="title"/>
          </p:nvPr>
        </p:nvSpPr>
        <p:spPr>
          <a:xfrm>
            <a:off x="804672" y="964692"/>
            <a:ext cx="5894832" cy="1188720"/>
          </a:xfrm>
        </p:spPr>
        <p:txBody>
          <a:bodyPr>
            <a:normAutofit/>
          </a:bodyPr>
          <a:lstStyle/>
          <a:p>
            <a:r>
              <a:rPr lang="en-US" dirty="0"/>
              <a:t>extra resources</a:t>
            </a:r>
          </a:p>
        </p:txBody>
      </p:sp>
      <p:sp>
        <p:nvSpPr>
          <p:cNvPr id="3" name="Content Placeholder 2">
            <a:extLst>
              <a:ext uri="{FF2B5EF4-FFF2-40B4-BE49-F238E27FC236}">
                <a16:creationId xmlns:a16="http://schemas.microsoft.com/office/drawing/2014/main" id="{E1962644-E208-344F-BDBB-AFD359B20309}"/>
              </a:ext>
            </a:extLst>
          </p:cNvPr>
          <p:cNvSpPr>
            <a:spLocks noGrp="1"/>
          </p:cNvSpPr>
          <p:nvPr>
            <p:ph idx="1"/>
          </p:nvPr>
        </p:nvSpPr>
        <p:spPr>
          <a:xfrm>
            <a:off x="803243" y="2638044"/>
            <a:ext cx="5963317" cy="3263206"/>
          </a:xfrm>
        </p:spPr>
        <p:txBody>
          <a:bodyPr>
            <a:normAutofit/>
          </a:bodyPr>
          <a:lstStyle/>
          <a:p>
            <a:pPr>
              <a:buFontTx/>
              <a:buChar char="-"/>
            </a:pPr>
            <a:r>
              <a:rPr lang="en-US" dirty="0">
                <a:hlinkClick r:id="rId2"/>
              </a:rPr>
              <a:t>Arthur Ripstein’s Tanner lectures on Kant’s philosophy of war</a:t>
            </a:r>
            <a:endParaRPr lang="en-US" dirty="0"/>
          </a:p>
          <a:p>
            <a:pPr>
              <a:buFontTx/>
              <a:buChar char="-"/>
            </a:pPr>
            <a:r>
              <a:rPr lang="en-US" dirty="0">
                <a:hlinkClick r:id="rId3"/>
              </a:rPr>
              <a:t>Review of Hardimon’s </a:t>
            </a:r>
            <a:r>
              <a:rPr lang="en-US" i="1" dirty="0">
                <a:hlinkClick r:id="rId3"/>
              </a:rPr>
              <a:t>Rethinking Race</a:t>
            </a:r>
            <a:endParaRPr lang="en-US" i="1" dirty="0"/>
          </a:p>
          <a:p>
            <a:pPr>
              <a:buFontTx/>
              <a:buChar char="-"/>
            </a:pPr>
            <a:r>
              <a:rPr lang="en-US" dirty="0">
                <a:hlinkClick r:id="rId4"/>
              </a:rPr>
              <a:t>The Philosophy of Race, discussion at LSE from 2018</a:t>
            </a:r>
            <a:endParaRPr lang="en-US" dirty="0"/>
          </a:p>
          <a:p>
            <a:pPr>
              <a:buFontTx/>
              <a:buChar char="-"/>
            </a:pPr>
            <a:r>
              <a:rPr lang="en-US" dirty="0">
                <a:hlinkClick r:id="rId5"/>
              </a:rPr>
              <a:t>Ta-Nehisi Coates essay on race as a social construct</a:t>
            </a:r>
            <a:endParaRPr lang="en-US" dirty="0"/>
          </a:p>
          <a:p>
            <a:pPr>
              <a:buFontTx/>
              <a:buChar char="-"/>
            </a:pPr>
            <a:endParaRPr lang="en-US" dirty="0"/>
          </a:p>
        </p:txBody>
      </p:sp>
      <p:sp>
        <p:nvSpPr>
          <p:cNvPr id="10" name="Rectangle 9">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EF158E50-E2E1-9A4D-9F26-2286BF299543}"/>
              </a:ext>
            </a:extLst>
          </p:cNvPr>
          <p:cNvPicPr>
            <a:picLocks noChangeAspect="1"/>
          </p:cNvPicPr>
          <p:nvPr/>
        </p:nvPicPr>
        <p:blipFill>
          <a:blip r:embed="rId6"/>
          <a:stretch>
            <a:fillRect/>
          </a:stretch>
        </p:blipFill>
        <p:spPr>
          <a:xfrm>
            <a:off x="7957200" y="1293275"/>
            <a:ext cx="2845795" cy="4279392"/>
          </a:xfrm>
          <a:prstGeom prst="rect">
            <a:avLst/>
          </a:prstGeom>
        </p:spPr>
      </p:pic>
    </p:spTree>
    <p:extLst>
      <p:ext uri="{BB962C8B-B14F-4D97-AF65-F5344CB8AC3E}">
        <p14:creationId xmlns:p14="http://schemas.microsoft.com/office/powerpoint/2010/main" val="2061613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F9BD9-3308-3241-9BA4-A61F63F86154}"/>
              </a:ext>
            </a:extLst>
          </p:cNvPr>
          <p:cNvSpPr>
            <a:spLocks noGrp="1"/>
          </p:cNvSpPr>
          <p:nvPr>
            <p:ph type="title"/>
          </p:nvPr>
        </p:nvSpPr>
        <p:spPr/>
        <p:txBody>
          <a:bodyPr/>
          <a:lstStyle/>
          <a:p>
            <a:r>
              <a:rPr lang="en-US" dirty="0"/>
              <a:t>Questions/comments to start the class</a:t>
            </a:r>
          </a:p>
        </p:txBody>
      </p:sp>
      <p:sp>
        <p:nvSpPr>
          <p:cNvPr id="3" name="Content Placeholder 2">
            <a:extLst>
              <a:ext uri="{FF2B5EF4-FFF2-40B4-BE49-F238E27FC236}">
                <a16:creationId xmlns:a16="http://schemas.microsoft.com/office/drawing/2014/main" id="{1AC4D8C1-F478-F442-8754-FA1DBDB13F08}"/>
              </a:ext>
            </a:extLst>
          </p:cNvPr>
          <p:cNvSpPr>
            <a:spLocks noGrp="1"/>
          </p:cNvSpPr>
          <p:nvPr>
            <p:ph idx="1"/>
          </p:nvPr>
        </p:nvSpPr>
        <p:spPr/>
        <p:txBody>
          <a:bodyPr>
            <a:normAutofit/>
          </a:bodyPr>
          <a:lstStyle/>
          <a:p>
            <a:r>
              <a:rPr lang="en-US" sz="2400" dirty="0"/>
              <a:t>Remember, these can just be simple questions or comments about the material. </a:t>
            </a:r>
          </a:p>
          <a:p>
            <a:r>
              <a:rPr lang="en-US" sz="2400" dirty="0"/>
              <a:t>It is always worth it to ask a question if you are confused or not fully sure about something! </a:t>
            </a:r>
          </a:p>
        </p:txBody>
      </p:sp>
    </p:spTree>
    <p:extLst>
      <p:ext uri="{BB962C8B-B14F-4D97-AF65-F5344CB8AC3E}">
        <p14:creationId xmlns:p14="http://schemas.microsoft.com/office/powerpoint/2010/main" val="168363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FEBC-C35D-6B44-886D-B48B6847B9A6}"/>
              </a:ext>
            </a:extLst>
          </p:cNvPr>
          <p:cNvSpPr>
            <a:spLocks noGrp="1"/>
          </p:cNvSpPr>
          <p:nvPr>
            <p:ph type="title"/>
          </p:nvPr>
        </p:nvSpPr>
        <p:spPr>
          <a:xfrm>
            <a:off x="804672" y="964692"/>
            <a:ext cx="3066937" cy="1188720"/>
          </a:xfrm>
        </p:spPr>
        <p:txBody>
          <a:bodyPr>
            <a:normAutofit/>
          </a:bodyPr>
          <a:lstStyle/>
          <a:p>
            <a:r>
              <a:rPr lang="en-US" sz="2600"/>
              <a:t>The definitive articles </a:t>
            </a:r>
          </a:p>
        </p:txBody>
      </p:sp>
      <p:sp>
        <p:nvSpPr>
          <p:cNvPr id="3" name="Content Placeholder 2">
            <a:extLst>
              <a:ext uri="{FF2B5EF4-FFF2-40B4-BE49-F238E27FC236}">
                <a16:creationId xmlns:a16="http://schemas.microsoft.com/office/drawing/2014/main" id="{E79392C8-F2C9-6D4C-A9AC-E2415BBDA216}"/>
              </a:ext>
            </a:extLst>
          </p:cNvPr>
          <p:cNvSpPr>
            <a:spLocks noGrp="1"/>
          </p:cNvSpPr>
          <p:nvPr>
            <p:ph idx="1"/>
          </p:nvPr>
        </p:nvSpPr>
        <p:spPr>
          <a:xfrm>
            <a:off x="803244" y="2638044"/>
            <a:ext cx="3063765" cy="3263206"/>
          </a:xfrm>
        </p:spPr>
        <p:txBody>
          <a:bodyPr>
            <a:normAutofit fontScale="92500"/>
          </a:bodyPr>
          <a:lstStyle/>
          <a:p>
            <a:pPr marL="342900" indent="-342900">
              <a:buAutoNum type="arabicPeriod"/>
            </a:pPr>
            <a:r>
              <a:rPr lang="en-GB" dirty="0"/>
              <a:t>“The civil constitution in every state shall be republican” </a:t>
            </a:r>
            <a:r>
              <a:rPr lang="en-GB" b="1" dirty="0"/>
              <a:t>Domestic Right</a:t>
            </a:r>
            <a:endParaRPr lang="en-GB" dirty="0"/>
          </a:p>
          <a:p>
            <a:pPr marL="342900" indent="-342900">
              <a:buAutoNum type="arabicPeriod"/>
            </a:pPr>
            <a:r>
              <a:rPr lang="en-GB" dirty="0"/>
              <a:t>“The right of nations shall be based on a federalism of free states.” </a:t>
            </a:r>
            <a:r>
              <a:rPr lang="en-GB" b="1" dirty="0"/>
              <a:t>Right of nations</a:t>
            </a:r>
            <a:endParaRPr lang="en-GB" dirty="0"/>
          </a:p>
          <a:p>
            <a:pPr marL="342900" indent="-342900">
              <a:buAutoNum type="arabicPeriod"/>
            </a:pPr>
            <a:r>
              <a:rPr lang="en-GB" dirty="0"/>
              <a:t>“Cosmopolitan right shall be limited to conditions of universal hospitality” </a:t>
            </a:r>
            <a:r>
              <a:rPr lang="en-GB" b="1" dirty="0"/>
              <a:t>Cosmopolitan Right</a:t>
            </a:r>
            <a:endParaRPr lang="en-GB" dirty="0"/>
          </a:p>
          <a:p>
            <a:endParaRPr lang="en-US" dirty="0"/>
          </a:p>
        </p:txBody>
      </p:sp>
      <p:pic>
        <p:nvPicPr>
          <p:cNvPr id="5" name="Picture 4" descr="A large group of people on a boat&#10;&#10;Description automatically generated with medium confidence">
            <a:extLst>
              <a:ext uri="{FF2B5EF4-FFF2-40B4-BE49-F238E27FC236}">
                <a16:creationId xmlns:a16="http://schemas.microsoft.com/office/drawing/2014/main" id="{B0A0EF88-6F3E-7A48-B561-994556B0D329}"/>
              </a:ext>
            </a:extLst>
          </p:cNvPr>
          <p:cNvPicPr>
            <a:picLocks noChangeAspect="1"/>
          </p:cNvPicPr>
          <p:nvPr/>
        </p:nvPicPr>
        <p:blipFill>
          <a:blip r:embed="rId2"/>
          <a:stretch>
            <a:fillRect/>
          </a:stretch>
        </p:blipFill>
        <p:spPr>
          <a:xfrm>
            <a:off x="4823366" y="1463662"/>
            <a:ext cx="6227064" cy="3938618"/>
          </a:xfrm>
          <a:prstGeom prst="rect">
            <a:avLst/>
          </a:prstGeom>
        </p:spPr>
      </p:pic>
    </p:spTree>
    <p:extLst>
      <p:ext uri="{BB962C8B-B14F-4D97-AF65-F5344CB8AC3E}">
        <p14:creationId xmlns:p14="http://schemas.microsoft.com/office/powerpoint/2010/main" val="75693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3853-779C-BC40-AED6-71B328245480}"/>
              </a:ext>
            </a:extLst>
          </p:cNvPr>
          <p:cNvSpPr>
            <a:spLocks noGrp="1"/>
          </p:cNvSpPr>
          <p:nvPr>
            <p:ph type="title"/>
          </p:nvPr>
        </p:nvSpPr>
        <p:spPr>
          <a:xfrm>
            <a:off x="6800193" y="767255"/>
            <a:ext cx="4807852" cy="1407533"/>
          </a:xfrm>
        </p:spPr>
        <p:txBody>
          <a:bodyPr>
            <a:normAutofit fontScale="90000"/>
          </a:bodyPr>
          <a:lstStyle/>
          <a:p>
            <a:r>
              <a:rPr lang="en-GB" sz="2400" dirty="0"/>
              <a:t>“Cosmopolitan right shall be limited to conditions of universal hospitality”</a:t>
            </a:r>
            <a:endParaRPr lang="en-US" sz="2400" dirty="0"/>
          </a:p>
        </p:txBody>
      </p:sp>
      <p:sp>
        <p:nvSpPr>
          <p:cNvPr id="3" name="Content Placeholder 2">
            <a:extLst>
              <a:ext uri="{FF2B5EF4-FFF2-40B4-BE49-F238E27FC236}">
                <a16:creationId xmlns:a16="http://schemas.microsoft.com/office/drawing/2014/main" id="{9D81DC51-A18B-DD43-A3F0-D6527B906A40}"/>
              </a:ext>
            </a:extLst>
          </p:cNvPr>
          <p:cNvSpPr>
            <a:spLocks noGrp="1"/>
          </p:cNvSpPr>
          <p:nvPr>
            <p:ph idx="1"/>
          </p:nvPr>
        </p:nvSpPr>
        <p:spPr>
          <a:xfrm>
            <a:off x="6800193" y="2398954"/>
            <a:ext cx="4807852" cy="3255252"/>
          </a:xfrm>
        </p:spPr>
        <p:txBody>
          <a:bodyPr>
            <a:normAutofit/>
          </a:bodyPr>
          <a:lstStyle/>
          <a:p>
            <a:pPr marL="0" indent="0">
              <a:buNone/>
            </a:pPr>
            <a:endParaRPr lang="en-GB" dirty="0"/>
          </a:p>
          <a:p>
            <a:pPr marL="0" indent="0">
              <a:buNone/>
            </a:pPr>
            <a:r>
              <a:rPr lang="en-GB" dirty="0"/>
              <a:t>What does the cosmopolitan Right require? What was Kant trying to achieve with this right?</a:t>
            </a:r>
          </a:p>
          <a:p>
            <a:pPr marL="0" indent="0">
              <a:buNone/>
            </a:pPr>
            <a:endParaRPr lang="en-GB" dirty="0"/>
          </a:p>
          <a:p>
            <a:pPr marL="0" indent="0">
              <a:buNone/>
            </a:pPr>
            <a:r>
              <a:rPr lang="en-GB" dirty="0"/>
              <a:t>Are state’s complying with its requirements? </a:t>
            </a:r>
          </a:p>
          <a:p>
            <a:pPr marL="0" indent="0">
              <a:buNone/>
            </a:pPr>
            <a:endParaRPr lang="en-GB" dirty="0"/>
          </a:p>
          <a:p>
            <a:pPr marL="0" indent="0">
              <a:buNone/>
            </a:pPr>
            <a:r>
              <a:rPr lang="en-GB" dirty="0"/>
              <a:t>Is it demanding enough?</a:t>
            </a:r>
          </a:p>
          <a:p>
            <a:pPr marL="0" indent="0">
              <a:buNone/>
            </a:pPr>
            <a:endParaRPr lang="en-GB" dirty="0"/>
          </a:p>
          <a:p>
            <a:pPr marL="0" indent="0">
              <a:buNone/>
            </a:pPr>
            <a:endParaRPr lang="en-GB" dirty="0"/>
          </a:p>
          <a:p>
            <a:pPr marL="0" indent="0">
              <a:buNone/>
            </a:pPr>
            <a:endParaRPr lang="en-GB" dirty="0"/>
          </a:p>
          <a:p>
            <a:pPr marL="0" indent="0">
              <a:buNone/>
            </a:pPr>
            <a:endParaRPr lang="en-US" dirty="0"/>
          </a:p>
        </p:txBody>
      </p:sp>
      <p:pic>
        <p:nvPicPr>
          <p:cNvPr id="5" name="Picture 4" descr="A picture containing text, outdoor, person&#10;&#10;Description automatically generated">
            <a:extLst>
              <a:ext uri="{FF2B5EF4-FFF2-40B4-BE49-F238E27FC236}">
                <a16:creationId xmlns:a16="http://schemas.microsoft.com/office/drawing/2014/main" id="{22EA0575-8BDD-E74B-AD19-9BD947A7CF4B}"/>
              </a:ext>
            </a:extLst>
          </p:cNvPr>
          <p:cNvPicPr>
            <a:picLocks noChangeAspect="1"/>
          </p:cNvPicPr>
          <p:nvPr/>
        </p:nvPicPr>
        <p:blipFill rotWithShape="1">
          <a:blip r:embed="rId2"/>
          <a:srcRect t="18594"/>
          <a:stretch/>
        </p:blipFill>
        <p:spPr>
          <a:xfrm>
            <a:off x="20" y="10"/>
            <a:ext cx="6086621" cy="6857990"/>
          </a:xfrm>
          <a:prstGeom prst="rect">
            <a:avLst/>
          </a:prstGeom>
        </p:spPr>
      </p:pic>
    </p:spTree>
    <p:extLst>
      <p:ext uri="{BB962C8B-B14F-4D97-AF65-F5344CB8AC3E}">
        <p14:creationId xmlns:p14="http://schemas.microsoft.com/office/powerpoint/2010/main" val="338114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C5CD5-1799-104A-AAE2-41B8FDBAF334}"/>
              </a:ext>
            </a:extLst>
          </p:cNvPr>
          <p:cNvSpPr>
            <a:spLocks noGrp="1"/>
          </p:cNvSpPr>
          <p:nvPr>
            <p:ph type="title"/>
          </p:nvPr>
        </p:nvSpPr>
        <p:spPr>
          <a:xfrm>
            <a:off x="804670" y="978776"/>
            <a:ext cx="3044953" cy="1174991"/>
          </a:xfrm>
        </p:spPr>
        <p:txBody>
          <a:bodyPr vert="horz" lIns="182880" tIns="182880" rIns="182880" bIns="182880" rtlCol="0" anchor="ctr">
            <a:normAutofit/>
          </a:bodyPr>
          <a:lstStyle/>
          <a:p>
            <a:r>
              <a:rPr lang="en-US" sz="2000"/>
              <a:t>Kant on Colonialism</a:t>
            </a:r>
          </a:p>
        </p:txBody>
      </p:sp>
      <p:sp>
        <p:nvSpPr>
          <p:cNvPr id="6" name="TextBox 5">
            <a:extLst>
              <a:ext uri="{FF2B5EF4-FFF2-40B4-BE49-F238E27FC236}">
                <a16:creationId xmlns:a16="http://schemas.microsoft.com/office/drawing/2014/main" id="{6F016564-6B6E-D844-A8F2-A0D860F11121}"/>
              </a:ext>
            </a:extLst>
          </p:cNvPr>
          <p:cNvSpPr txBox="1"/>
          <p:nvPr/>
        </p:nvSpPr>
        <p:spPr>
          <a:xfrm>
            <a:off x="804670" y="2640692"/>
            <a:ext cx="3044952" cy="3255252"/>
          </a:xfrm>
          <a:prstGeom prst="rect">
            <a:avLst/>
          </a:prstGeom>
        </p:spPr>
        <p:txBody>
          <a:bodyPr vert="horz" lIns="91440" tIns="45720" rIns="91440" bIns="45720" rtlCol="0">
            <a:normAutofit/>
          </a:bodyPr>
          <a:lstStyle/>
          <a:p>
            <a:pPr defTabSz="914400">
              <a:spcBef>
                <a:spcPts val="1000"/>
              </a:spcBef>
              <a:buClr>
                <a:schemeClr val="accent2"/>
              </a:buClr>
            </a:pPr>
            <a:r>
              <a:rPr lang="en-US" sz="1600" dirty="0">
                <a:solidFill>
                  <a:schemeClr val="tx1">
                    <a:lumMod val="85000"/>
                    <a:lumOff val="15000"/>
                  </a:schemeClr>
                </a:solidFill>
              </a:rPr>
              <a:t>“The principles underlying the supposed lawfulness of appropriating newly discovered and purportedly barbaric or irreligious lands, as goods belonging to no one, without the consent of the inhabitants and even subjugating them as well, are absolutely contrary to cosmopolitan right." (Drafts for Perpetual Peace, 23:174)</a:t>
            </a:r>
          </a:p>
          <a:p>
            <a:pPr indent="-228600" defTabSz="914400">
              <a:spcBef>
                <a:spcPts val="1000"/>
              </a:spcBef>
              <a:buClr>
                <a:schemeClr val="accent2"/>
              </a:buClr>
              <a:buFont typeface="Arial" panose="020B0604020202020204" pitchFamily="34" charset="0"/>
              <a:buChar char="•"/>
            </a:pPr>
            <a:endParaRPr lang="en-US" sz="1600" dirty="0">
              <a:solidFill>
                <a:schemeClr val="tx1">
                  <a:lumMod val="85000"/>
                  <a:lumOff val="15000"/>
                </a:schemeClr>
              </a:solidFill>
            </a:endParaRPr>
          </a:p>
        </p:txBody>
      </p:sp>
      <p:pic>
        <p:nvPicPr>
          <p:cNvPr id="5" name="Content Placeholder 4" descr="A picture containing text&#10;&#10;Description automatically generated">
            <a:extLst>
              <a:ext uri="{FF2B5EF4-FFF2-40B4-BE49-F238E27FC236}">
                <a16:creationId xmlns:a16="http://schemas.microsoft.com/office/drawing/2014/main" id="{7AC82036-E3A4-E54A-9B17-2E9D09749D48}"/>
              </a:ext>
            </a:extLst>
          </p:cNvPr>
          <p:cNvPicPr>
            <a:picLocks noGrp="1" noChangeAspect="1"/>
          </p:cNvPicPr>
          <p:nvPr>
            <p:ph idx="1"/>
          </p:nvPr>
        </p:nvPicPr>
        <p:blipFill rotWithShape="1">
          <a:blip r:embed="rId2"/>
          <a:srcRect l="20684" r="27108" b="1"/>
          <a:stretch/>
        </p:blipFill>
        <p:spPr>
          <a:xfrm>
            <a:off x="4654296" y="10"/>
            <a:ext cx="7537704" cy="6857990"/>
          </a:xfrm>
          <a:prstGeom prst="rect">
            <a:avLst/>
          </a:prstGeom>
        </p:spPr>
      </p:pic>
    </p:spTree>
    <p:extLst>
      <p:ext uri="{BB962C8B-B14F-4D97-AF65-F5344CB8AC3E}">
        <p14:creationId xmlns:p14="http://schemas.microsoft.com/office/powerpoint/2010/main" val="325084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3DC4E-899C-B442-8931-C8449B05D949}"/>
              </a:ext>
            </a:extLst>
          </p:cNvPr>
          <p:cNvSpPr>
            <a:spLocks noGrp="1"/>
          </p:cNvSpPr>
          <p:nvPr>
            <p:ph type="title"/>
          </p:nvPr>
        </p:nvSpPr>
        <p:spPr>
          <a:xfrm>
            <a:off x="804672" y="964692"/>
            <a:ext cx="5894832" cy="1188720"/>
          </a:xfrm>
        </p:spPr>
        <p:txBody>
          <a:bodyPr>
            <a:normAutofit/>
          </a:bodyPr>
          <a:lstStyle/>
          <a:p>
            <a:r>
              <a:rPr lang="en-US" dirty="0"/>
              <a:t>Two concepts of Race</a:t>
            </a:r>
          </a:p>
        </p:txBody>
      </p:sp>
      <p:sp>
        <p:nvSpPr>
          <p:cNvPr id="3" name="Content Placeholder 2">
            <a:extLst>
              <a:ext uri="{FF2B5EF4-FFF2-40B4-BE49-F238E27FC236}">
                <a16:creationId xmlns:a16="http://schemas.microsoft.com/office/drawing/2014/main" id="{7C2BC538-5422-0B41-BEF5-01349AF9D914}"/>
              </a:ext>
            </a:extLst>
          </p:cNvPr>
          <p:cNvSpPr>
            <a:spLocks noGrp="1"/>
          </p:cNvSpPr>
          <p:nvPr>
            <p:ph idx="1"/>
          </p:nvPr>
        </p:nvSpPr>
        <p:spPr>
          <a:xfrm>
            <a:off x="803243" y="2638044"/>
            <a:ext cx="5963317" cy="3263206"/>
          </a:xfrm>
        </p:spPr>
        <p:txBody>
          <a:bodyPr>
            <a:normAutofit/>
          </a:bodyPr>
          <a:lstStyle/>
          <a:p>
            <a:pPr marL="0" indent="0">
              <a:lnSpc>
                <a:spcPct val="90000"/>
              </a:lnSpc>
              <a:buNone/>
            </a:pPr>
            <a:r>
              <a:rPr lang="en-GB" sz="1500" cap="small" dirty="0"/>
              <a:t>Racialist race </a:t>
            </a:r>
            <a:r>
              <a:rPr lang="en-GB" sz="1500" dirty="0"/>
              <a:t>is the familiar and pernicious concept of races as groups of human beings that possess distinct biological essences, resulting in intellectual and characterological differences that mark some race(s) as superior to others. There is nothing in the world that the racialist conception of race refers to. There are no racialist races.</a:t>
            </a:r>
          </a:p>
          <a:p>
            <a:pPr marL="0" indent="0">
              <a:lnSpc>
                <a:spcPct val="90000"/>
              </a:lnSpc>
              <a:buNone/>
            </a:pPr>
            <a:r>
              <a:rPr lang="en-GB" sz="1500" cap="small" dirty="0"/>
              <a:t>Minimalist race </a:t>
            </a:r>
            <a:r>
              <a:rPr lang="en-GB" sz="1500" dirty="0"/>
              <a:t>is the (also familiar but non-pernicious) concept of races as groups of human beings distinguishable by visible physical traits that signal differences in geographical ancestry.</a:t>
            </a:r>
          </a:p>
          <a:p>
            <a:pPr marL="0" indent="0">
              <a:lnSpc>
                <a:spcPct val="90000"/>
              </a:lnSpc>
              <a:buNone/>
            </a:pPr>
            <a:endParaRPr lang="en-GB" sz="1500" dirty="0"/>
          </a:p>
          <a:p>
            <a:pPr marL="0" indent="0">
              <a:lnSpc>
                <a:spcPct val="90000"/>
              </a:lnSpc>
              <a:buNone/>
            </a:pPr>
            <a:r>
              <a:rPr lang="en-GB" sz="1500" dirty="0"/>
              <a:t>Michael </a:t>
            </a:r>
            <a:r>
              <a:rPr lang="en-GB" sz="1500" dirty="0" err="1"/>
              <a:t>Hardimon</a:t>
            </a:r>
            <a:r>
              <a:rPr lang="en-GB" sz="1500" dirty="0"/>
              <a:t>, </a:t>
            </a:r>
            <a:r>
              <a:rPr lang="en-GB" sz="1500" i="1" dirty="0"/>
              <a:t>Rethinking race: the case for deflationary realism</a:t>
            </a:r>
            <a:r>
              <a:rPr lang="en-GB" sz="1500" dirty="0"/>
              <a:t>, Harvard University Press: 2017.</a:t>
            </a:r>
          </a:p>
          <a:p>
            <a:pPr marL="0" indent="0">
              <a:lnSpc>
                <a:spcPct val="90000"/>
              </a:lnSpc>
              <a:buNone/>
            </a:pPr>
            <a:endParaRPr lang="en-US" sz="1500" dirty="0"/>
          </a:p>
        </p:txBody>
      </p:sp>
      <p:pic>
        <p:nvPicPr>
          <p:cNvPr id="5" name="Picture 4" descr="A picture containing icon&#10;&#10;Description automatically generated">
            <a:extLst>
              <a:ext uri="{FF2B5EF4-FFF2-40B4-BE49-F238E27FC236}">
                <a16:creationId xmlns:a16="http://schemas.microsoft.com/office/drawing/2014/main" id="{41B2A514-5792-B242-91CF-F709D725BC45}"/>
              </a:ext>
            </a:extLst>
          </p:cNvPr>
          <p:cNvPicPr>
            <a:picLocks noChangeAspect="1"/>
          </p:cNvPicPr>
          <p:nvPr/>
        </p:nvPicPr>
        <p:blipFill>
          <a:blip r:embed="rId2"/>
          <a:stretch>
            <a:fillRect/>
          </a:stretch>
        </p:blipFill>
        <p:spPr>
          <a:xfrm>
            <a:off x="7962549" y="1293275"/>
            <a:ext cx="2835097" cy="4279392"/>
          </a:xfrm>
          <a:prstGeom prst="rect">
            <a:avLst/>
          </a:prstGeom>
        </p:spPr>
      </p:pic>
    </p:spTree>
    <p:extLst>
      <p:ext uri="{BB962C8B-B14F-4D97-AF65-F5344CB8AC3E}">
        <p14:creationId xmlns:p14="http://schemas.microsoft.com/office/powerpoint/2010/main" val="75819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5B62-46A3-774B-8770-8013BD754428}"/>
              </a:ext>
            </a:extLst>
          </p:cNvPr>
          <p:cNvSpPr>
            <a:spLocks noGrp="1"/>
          </p:cNvSpPr>
          <p:nvPr>
            <p:ph type="title"/>
          </p:nvPr>
        </p:nvSpPr>
        <p:spPr>
          <a:xfrm>
            <a:off x="5445496" y="978776"/>
            <a:ext cx="5925310" cy="1174991"/>
          </a:xfrm>
        </p:spPr>
        <p:txBody>
          <a:bodyPr>
            <a:normAutofit/>
          </a:bodyPr>
          <a:lstStyle/>
          <a:p>
            <a:r>
              <a:rPr lang="en-US" sz="2400"/>
              <a:t>Kant’s public concept of race</a:t>
            </a:r>
          </a:p>
        </p:txBody>
      </p:sp>
      <p:pic>
        <p:nvPicPr>
          <p:cNvPr id="5" name="Picture 4" descr="A picture containing text, fabric&#10;&#10;Description automatically generated">
            <a:extLst>
              <a:ext uri="{FF2B5EF4-FFF2-40B4-BE49-F238E27FC236}">
                <a16:creationId xmlns:a16="http://schemas.microsoft.com/office/drawing/2014/main" id="{D90DBED1-D0CC-CC4E-9153-274CB2757F6E}"/>
              </a:ext>
            </a:extLst>
          </p:cNvPr>
          <p:cNvPicPr>
            <a:picLocks noChangeAspect="1"/>
          </p:cNvPicPr>
          <p:nvPr/>
        </p:nvPicPr>
        <p:blipFill rotWithShape="1">
          <a:blip r:embed="rId2"/>
          <a:srcRect r="1" b="2447"/>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11D19C9A-FF9A-214C-98D7-73FFC8895B98}"/>
              </a:ext>
            </a:extLst>
          </p:cNvPr>
          <p:cNvSpPr>
            <a:spLocks noGrp="1"/>
          </p:cNvSpPr>
          <p:nvPr>
            <p:ph idx="1"/>
          </p:nvPr>
        </p:nvSpPr>
        <p:spPr>
          <a:xfrm>
            <a:off x="5445496" y="2640692"/>
            <a:ext cx="5925310" cy="3255252"/>
          </a:xfrm>
        </p:spPr>
        <p:txBody>
          <a:bodyPr>
            <a:normAutofit/>
          </a:bodyPr>
          <a:lstStyle/>
          <a:p>
            <a:pPr marL="0" indent="0">
              <a:lnSpc>
                <a:spcPct val="90000"/>
              </a:lnSpc>
              <a:buNone/>
            </a:pPr>
            <a:r>
              <a:rPr lang="en-GB" sz="1500"/>
              <a:t>“The concept of race is therefore: the classificatory difference of the animals of one and the same phylum in so far as this difference is unfailingly hereditary.” (Determination of the concept of a human race 1785, 8:100)</a:t>
            </a:r>
          </a:p>
          <a:p>
            <a:pPr marL="0" indent="0">
              <a:lnSpc>
                <a:spcPct val="90000"/>
              </a:lnSpc>
              <a:buNone/>
            </a:pPr>
            <a:r>
              <a:rPr lang="en-GB" sz="1500"/>
              <a:t>“Thus the germs which were originally placed in the phylum of the human species for the generation of the races must have developed already in most ancient times according to the needs of the climate, if the residence there lasted a long time; and after one of these predispositions was developed in a people, it extinguished all the others entirely.” (Determination of the concept of a human race 1785, 8:105)</a:t>
            </a:r>
          </a:p>
          <a:p>
            <a:pPr marL="0" indent="0">
              <a:lnSpc>
                <a:spcPct val="90000"/>
              </a:lnSpc>
              <a:buNone/>
            </a:pPr>
            <a:endParaRPr lang="en-GB" sz="1500"/>
          </a:p>
          <a:p>
            <a:pPr marL="0" indent="0">
              <a:lnSpc>
                <a:spcPct val="90000"/>
              </a:lnSpc>
              <a:buNone/>
            </a:pPr>
            <a:r>
              <a:rPr lang="en-GB" sz="1500"/>
              <a:t>These passages seem to speak in favour of a </a:t>
            </a:r>
            <a:r>
              <a:rPr lang="en-GB" sz="1500" cap="small"/>
              <a:t>minimalist</a:t>
            </a:r>
            <a:r>
              <a:rPr lang="en-GB" sz="1500"/>
              <a:t> race concept. But… </a:t>
            </a:r>
          </a:p>
          <a:p>
            <a:pPr marL="0" indent="0">
              <a:lnSpc>
                <a:spcPct val="90000"/>
              </a:lnSpc>
              <a:buNone/>
            </a:pPr>
            <a:endParaRPr lang="en-US" sz="1500"/>
          </a:p>
        </p:txBody>
      </p:sp>
    </p:spTree>
    <p:extLst>
      <p:ext uri="{BB962C8B-B14F-4D97-AF65-F5344CB8AC3E}">
        <p14:creationId xmlns:p14="http://schemas.microsoft.com/office/powerpoint/2010/main" val="257745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DA31-459E-1B45-B779-9A3C2DFD7D9B}"/>
              </a:ext>
            </a:extLst>
          </p:cNvPr>
          <p:cNvSpPr>
            <a:spLocks noGrp="1"/>
          </p:cNvSpPr>
          <p:nvPr>
            <p:ph type="title"/>
          </p:nvPr>
        </p:nvSpPr>
        <p:spPr/>
        <p:txBody>
          <a:bodyPr/>
          <a:lstStyle/>
          <a:p>
            <a:r>
              <a:rPr lang="en-US" dirty="0"/>
              <a:t>Kant’s private concept of race</a:t>
            </a:r>
          </a:p>
        </p:txBody>
      </p:sp>
      <p:sp>
        <p:nvSpPr>
          <p:cNvPr id="3" name="Content Placeholder 2">
            <a:extLst>
              <a:ext uri="{FF2B5EF4-FFF2-40B4-BE49-F238E27FC236}">
                <a16:creationId xmlns:a16="http://schemas.microsoft.com/office/drawing/2014/main" id="{7F48C2A2-7A6E-7143-85E2-057186C022EF}"/>
              </a:ext>
            </a:extLst>
          </p:cNvPr>
          <p:cNvSpPr>
            <a:spLocks noGrp="1"/>
          </p:cNvSpPr>
          <p:nvPr>
            <p:ph idx="1"/>
          </p:nvPr>
        </p:nvSpPr>
        <p:spPr/>
        <p:txBody>
          <a:bodyPr>
            <a:normAutofit/>
          </a:bodyPr>
          <a:lstStyle/>
          <a:p>
            <a:pPr marL="0" indent="0">
              <a:buNone/>
            </a:pPr>
            <a:r>
              <a:rPr lang="en-GB" dirty="0"/>
              <a:t>“But a continuation of the treatise on human races seems to me to deserve preference [...]. In addition, the above-mentioned principles of a moral characterisation of the various races of the human species will serve to satisfy the tastes of those who do not particularly notice the physical.” (Kant’s Correspondence 10:256).</a:t>
            </a:r>
          </a:p>
          <a:p>
            <a:pPr marL="0" indent="0">
              <a:buNone/>
            </a:pPr>
            <a:endParaRPr lang="en-GB" dirty="0"/>
          </a:p>
          <a:p>
            <a:pPr marL="0" indent="0">
              <a:buNone/>
            </a:pPr>
            <a:r>
              <a:rPr lang="en-GB" dirty="0"/>
              <a:t>... in his private correspondence Kant attaches both physical and moral characteristics to different races and this speaks in favour of attributing a </a:t>
            </a:r>
            <a:r>
              <a:rPr lang="en-GB" cap="small" dirty="0"/>
              <a:t>racialist</a:t>
            </a:r>
            <a:r>
              <a:rPr lang="en-GB" dirty="0"/>
              <a:t> race concept to him (even if not to his official definition of race in his published works).</a:t>
            </a:r>
          </a:p>
          <a:p>
            <a:pPr marL="0" indent="0">
              <a:buNone/>
            </a:pPr>
            <a:endParaRPr lang="en-US" dirty="0"/>
          </a:p>
        </p:txBody>
      </p:sp>
    </p:spTree>
    <p:extLst>
      <p:ext uri="{BB962C8B-B14F-4D97-AF65-F5344CB8AC3E}">
        <p14:creationId xmlns:p14="http://schemas.microsoft.com/office/powerpoint/2010/main" val="117201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3293-B5A8-D041-9E66-85018375A751}"/>
              </a:ext>
            </a:extLst>
          </p:cNvPr>
          <p:cNvSpPr>
            <a:spLocks noGrp="1"/>
          </p:cNvSpPr>
          <p:nvPr>
            <p:ph type="title"/>
          </p:nvPr>
        </p:nvSpPr>
        <p:spPr/>
        <p:txBody>
          <a:bodyPr/>
          <a:lstStyle/>
          <a:p>
            <a:r>
              <a:rPr lang="en-US" dirty="0"/>
              <a:t>Was </a:t>
            </a:r>
            <a:r>
              <a:rPr lang="en-US" dirty="0" err="1"/>
              <a:t>kant</a:t>
            </a:r>
            <a:r>
              <a:rPr lang="en-US" dirty="0"/>
              <a:t> racist? </a:t>
            </a:r>
            <a:br>
              <a:rPr lang="en-US" dirty="0"/>
            </a:br>
            <a:r>
              <a:rPr lang="en-US" dirty="0"/>
              <a:t>Scattered comments</a:t>
            </a:r>
          </a:p>
        </p:txBody>
      </p:sp>
      <p:sp>
        <p:nvSpPr>
          <p:cNvPr id="3" name="Content Placeholder 2">
            <a:extLst>
              <a:ext uri="{FF2B5EF4-FFF2-40B4-BE49-F238E27FC236}">
                <a16:creationId xmlns:a16="http://schemas.microsoft.com/office/drawing/2014/main" id="{F6335F0C-7330-1747-9800-928F4D182FEE}"/>
              </a:ext>
            </a:extLst>
          </p:cNvPr>
          <p:cNvSpPr>
            <a:spLocks noGrp="1"/>
          </p:cNvSpPr>
          <p:nvPr>
            <p:ph idx="1"/>
          </p:nvPr>
        </p:nvSpPr>
        <p:spPr>
          <a:xfrm>
            <a:off x="2231136" y="2638044"/>
            <a:ext cx="7729728" cy="2514869"/>
          </a:xfrm>
        </p:spPr>
        <p:txBody>
          <a:bodyPr>
            <a:normAutofit/>
          </a:bodyPr>
          <a:lstStyle/>
          <a:p>
            <a:pPr marL="0" indent="0">
              <a:buNone/>
            </a:pPr>
            <a:r>
              <a:rPr lang="en-GB" dirty="0"/>
              <a:t>“... In short, this fellow was black from head to toe --- clear proof of the fact that what he said was stupid.” (On Feelings of the Beautiful and the Sublime)</a:t>
            </a:r>
          </a:p>
          <a:p>
            <a:pPr marL="0" indent="0">
              <a:buNone/>
            </a:pPr>
            <a:r>
              <a:rPr lang="en-GB" dirty="0"/>
              <a:t>“... this race, which is too weak for hard labour and too indifferent for industrious work, and which is incapable of any culture even though there are enough examples and encouragement in the vicinity [namely, the European colonial settlers], stands far below even the Negro, who occupies the lowest of all other levels which we have mentioned as racial differences." (On the use of teleological principles in philosophy)</a:t>
            </a:r>
          </a:p>
          <a:p>
            <a:pPr marL="0" indent="0">
              <a:buNone/>
            </a:pPr>
            <a:endParaRPr lang="en-US" dirty="0"/>
          </a:p>
        </p:txBody>
      </p:sp>
      <p:sp>
        <p:nvSpPr>
          <p:cNvPr id="4" name="TextBox 3">
            <a:extLst>
              <a:ext uri="{FF2B5EF4-FFF2-40B4-BE49-F238E27FC236}">
                <a16:creationId xmlns:a16="http://schemas.microsoft.com/office/drawing/2014/main" id="{8406BCEF-77E8-C74A-A6F0-752353884225}"/>
              </a:ext>
            </a:extLst>
          </p:cNvPr>
          <p:cNvSpPr txBox="1"/>
          <p:nvPr/>
        </p:nvSpPr>
        <p:spPr>
          <a:xfrm>
            <a:off x="2138770" y="5637545"/>
            <a:ext cx="8492389" cy="646331"/>
          </a:xfrm>
          <a:prstGeom prst="rect">
            <a:avLst/>
          </a:prstGeom>
          <a:noFill/>
        </p:spPr>
        <p:txBody>
          <a:bodyPr wrap="none" rtlCol="0">
            <a:spAutoFit/>
          </a:bodyPr>
          <a:lstStyle/>
          <a:p>
            <a:r>
              <a:rPr lang="en-US" dirty="0"/>
              <a:t>To read: the debate between Pauline Kleingeld and Robert </a:t>
            </a:r>
            <a:r>
              <a:rPr lang="en-US" dirty="0" err="1"/>
              <a:t>Bernasconi</a:t>
            </a:r>
            <a:r>
              <a:rPr lang="en-US" dirty="0"/>
              <a:t> on Kant’s changing</a:t>
            </a:r>
          </a:p>
          <a:p>
            <a:r>
              <a:rPr lang="en-US" dirty="0"/>
              <a:t>attitude to race. See the reading list or ask me about it if you’re interested! </a:t>
            </a:r>
          </a:p>
        </p:txBody>
      </p:sp>
      <p:sp>
        <p:nvSpPr>
          <p:cNvPr id="5" name="Frame 4">
            <a:extLst>
              <a:ext uri="{FF2B5EF4-FFF2-40B4-BE49-F238E27FC236}">
                <a16:creationId xmlns:a16="http://schemas.microsoft.com/office/drawing/2014/main" id="{95B0D902-4E51-004D-A82F-0D719B0F006D}"/>
              </a:ext>
            </a:extLst>
          </p:cNvPr>
          <p:cNvSpPr/>
          <p:nvPr/>
        </p:nvSpPr>
        <p:spPr>
          <a:xfrm>
            <a:off x="2048330" y="5584295"/>
            <a:ext cx="8673267" cy="76325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5483476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{51040ED0-A7D8-6B42-9D1D-99E6FA7850C7}tf10001120</Template>
  <TotalTime>118</TotalTime>
  <Words>1102</Words>
  <Application>Microsoft Macintosh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Gill Sans MT</vt:lpstr>
      <vt:lpstr>Parcel</vt:lpstr>
      <vt:lpstr>Kant on Cosmopolitanism and the concept of race</vt:lpstr>
      <vt:lpstr>Questions/comments to start the class</vt:lpstr>
      <vt:lpstr>The definitive articles </vt:lpstr>
      <vt:lpstr>“Cosmopolitan right shall be limited to conditions of universal hospitality”</vt:lpstr>
      <vt:lpstr>Kant on Colonialism</vt:lpstr>
      <vt:lpstr>Two concepts of Race</vt:lpstr>
      <vt:lpstr>Kant’s public concept of race</vt:lpstr>
      <vt:lpstr>Kant’s private concept of race</vt:lpstr>
      <vt:lpstr>Was kant racist?  Scattered comments</vt:lpstr>
      <vt:lpstr>What kant a racist? Broader philosophy</vt:lpstr>
      <vt:lpstr>Was Kant racist? Progress and cosmopolitanism</vt:lpstr>
      <vt:lpstr>Further questions</vt:lpstr>
      <vt:lpstr>extra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Kant on Cosmopolitanism and the concept of race</dc:title>
  <dc:creator>Microsoft Office User</dc:creator>
  <cp:lastModifiedBy>Microsoft Office User</cp:lastModifiedBy>
  <cp:revision>28</cp:revision>
  <dcterms:created xsi:type="dcterms:W3CDTF">2022-01-26T10:25:59Z</dcterms:created>
  <dcterms:modified xsi:type="dcterms:W3CDTF">2022-01-26T15:16:02Z</dcterms:modified>
</cp:coreProperties>
</file>