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9" r:id="rId2"/>
    <p:sldId id="260" r:id="rId3"/>
    <p:sldId id="261" r:id="rId4"/>
    <p:sldId id="257" r:id="rId5"/>
    <p:sldId id="262" r:id="rId6"/>
    <p:sldId id="263" r:id="rId7"/>
    <p:sldId id="264" r:id="rId8"/>
    <p:sldId id="265" r:id="rId9"/>
    <p:sldId id="266" r:id="rId10"/>
    <p:sldId id="25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10"/>
  </p:normalViewPr>
  <p:slideViewPr>
    <p:cSldViewPr snapToGrid="0" snapToObjects="1">
      <p:cViewPr varScale="1">
        <p:scale>
          <a:sx n="115" d="100"/>
          <a:sy n="115" d="100"/>
        </p:scale>
        <p:origin x="472"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1B6F2A22-5434-054A-9196-DBDCF9BEC2CE}" type="datetimeFigureOut">
              <a:rPr lang="en-US" smtClean="0"/>
              <a:t>10/19/21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37530572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B6F2A22-5434-054A-9196-DBDCF9BEC2CE}" type="datetimeFigureOut">
              <a:rPr lang="en-US" smtClean="0"/>
              <a:t>10/19/21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2212966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B6F2A22-5434-054A-9196-DBDCF9BEC2CE}" type="datetimeFigureOut">
              <a:rPr lang="en-US" smtClean="0"/>
              <a:t>10/19/21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302643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B6F2A22-5434-054A-9196-DBDCF9BEC2CE}" type="datetimeFigureOut">
              <a:rPr lang="en-US" smtClean="0"/>
              <a:t>10/19/21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94738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1B6F2A22-5434-054A-9196-DBDCF9BEC2CE}" type="datetimeFigureOut">
              <a:rPr lang="en-US" smtClean="0"/>
              <a:t>10/19/21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15085811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1B6F2A22-5434-054A-9196-DBDCF9BEC2CE}" type="datetimeFigureOut">
              <a:rPr lang="en-US" smtClean="0"/>
              <a:t>10/19/21</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161257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1B6F2A22-5434-054A-9196-DBDCF9BEC2CE}" type="datetimeFigureOut">
              <a:rPr lang="en-US" smtClean="0"/>
              <a:t>10/19/21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74025-CDA6-834F-90DC-B391BDDB6C23}" type="slidenum">
              <a:rPr lang="en-US" smtClean="0"/>
              <a:t>‹#›</a:t>
            </a:fld>
            <a:endParaRPr lang="en-US"/>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1759014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B6F2A22-5434-054A-9196-DBDCF9BEC2CE}" type="datetimeFigureOut">
              <a:rPr lang="en-US" smtClean="0"/>
              <a:t>10/19/21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87783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F2A22-5434-054A-9196-DBDCF9BEC2CE}" type="datetimeFigureOut">
              <a:rPr lang="en-US" smtClean="0"/>
              <a:t>10/19/21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126546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9" name="Date Placeholder 8"/>
          <p:cNvSpPr>
            <a:spLocks noGrp="1"/>
          </p:cNvSpPr>
          <p:nvPr>
            <p:ph type="dt" sz="half" idx="10"/>
          </p:nvPr>
        </p:nvSpPr>
        <p:spPr/>
        <p:txBody>
          <a:bodyPr/>
          <a:lstStyle/>
          <a:p>
            <a:fld id="{1B6F2A22-5434-054A-9196-DBDCF9BEC2CE}" type="datetimeFigureOut">
              <a:rPr lang="en-US" smtClean="0"/>
              <a:t>10/19/21</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3169420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1B6F2A22-5434-054A-9196-DBDCF9BEC2CE}" type="datetimeFigureOut">
              <a:rPr lang="en-US" smtClean="0"/>
              <a:t>10/19/21</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DE74025-CDA6-834F-90DC-B391BDDB6C23}" type="slidenum">
              <a:rPr lang="en-US" smtClean="0"/>
              <a:t>‹#›</a:t>
            </a:fld>
            <a:endParaRPr lang="en-US"/>
          </a:p>
        </p:txBody>
      </p:sp>
    </p:spTree>
    <p:extLst>
      <p:ext uri="{BB962C8B-B14F-4D97-AF65-F5344CB8AC3E}">
        <p14:creationId xmlns:p14="http://schemas.microsoft.com/office/powerpoint/2010/main" val="247914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B6F2A22-5434-054A-9196-DBDCF9BEC2CE}" type="datetimeFigureOut">
              <a:rPr lang="en-US" smtClean="0"/>
              <a:t>10/19/21</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DE74025-CDA6-834F-90DC-B391BDDB6C23}" type="slidenum">
              <a:rPr lang="en-US" smtClean="0"/>
              <a:t>‹#›</a:t>
            </a:fld>
            <a:endParaRPr lang="en-US"/>
          </a:p>
        </p:txBody>
      </p:sp>
    </p:spTree>
    <p:extLst>
      <p:ext uri="{BB962C8B-B14F-4D97-AF65-F5344CB8AC3E}">
        <p14:creationId xmlns:p14="http://schemas.microsoft.com/office/powerpoint/2010/main" val="1294570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nytimes.com/2020/07/21/opinion/should-we-cancel-aristotle.html" TargetMode="External"/><Relationship Id="rId7" Type="http://schemas.openxmlformats.org/officeDocument/2006/relationships/hyperlink" Target="https://existentialcomics.com/comic/297" TargetMode="External"/><Relationship Id="rId2" Type="http://schemas.openxmlformats.org/officeDocument/2006/relationships/hyperlink" Target="https://philosophybites.com/2009/04/terence-irwin-on-aristotles-ethics.html" TargetMode="External"/><Relationship Id="rId1" Type="http://schemas.openxmlformats.org/officeDocument/2006/relationships/slideLayout" Target="../slideLayouts/slideLayout2.xml"/><Relationship Id="rId6" Type="http://schemas.openxmlformats.org/officeDocument/2006/relationships/hyperlink" Target="https://www.youtube.com/watch?v=U5s3yw9dfww" TargetMode="External"/><Relationship Id="rId5" Type="http://schemas.openxmlformats.org/officeDocument/2006/relationships/hyperlink" Target="https://www.bbc.co.uk/programmes/m0002cfd" TargetMode="External"/><Relationship Id="rId4" Type="http://schemas.openxmlformats.org/officeDocument/2006/relationships/hyperlink" Target="https://www.bbc.co.uk/programmes/b00f85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person, person, old&#10;&#10;Description automatically generated">
            <a:extLst>
              <a:ext uri="{FF2B5EF4-FFF2-40B4-BE49-F238E27FC236}">
                <a16:creationId xmlns:a16="http://schemas.microsoft.com/office/drawing/2014/main" id="{3FA46170-508D-E944-AB6B-3FF9DEA48950}"/>
              </a:ext>
            </a:extLst>
          </p:cNvPr>
          <p:cNvPicPr>
            <a:picLocks noChangeAspect="1"/>
          </p:cNvPicPr>
          <p:nvPr/>
        </p:nvPicPr>
        <p:blipFill rotWithShape="1">
          <a:blip r:embed="rId2"/>
          <a:srcRect l="24889" r="889"/>
          <a:stretch/>
        </p:blipFill>
        <p:spPr>
          <a:xfrm>
            <a:off x="-3047" y="10"/>
            <a:ext cx="12191999" cy="6857990"/>
          </a:xfrm>
          <a:prstGeom prst="rect">
            <a:avLst/>
          </a:prstGeom>
        </p:spPr>
      </p:pic>
      <p:sp>
        <p:nvSpPr>
          <p:cNvPr id="2" name="Title 1">
            <a:extLst>
              <a:ext uri="{FF2B5EF4-FFF2-40B4-BE49-F238E27FC236}">
                <a16:creationId xmlns:a16="http://schemas.microsoft.com/office/drawing/2014/main" id="{0D143A9C-D0F7-DF45-BA8B-CEEABE8EAE3D}"/>
              </a:ext>
            </a:extLst>
          </p:cNvPr>
          <p:cNvSpPr>
            <a:spLocks noGrp="1"/>
          </p:cNvSpPr>
          <p:nvPr>
            <p:ph type="ctrTitle"/>
          </p:nvPr>
        </p:nvSpPr>
        <p:spPr>
          <a:xfrm>
            <a:off x="1097280" y="3960645"/>
            <a:ext cx="10058400" cy="1282707"/>
          </a:xfrm>
          <a:effectLst>
            <a:outerShdw blurRad="50800" dist="38100" dir="2700000" algn="tl" rotWithShape="0">
              <a:prstClr val="black">
                <a:alpha val="40000"/>
              </a:prstClr>
            </a:outerShdw>
          </a:effectLst>
        </p:spPr>
        <p:txBody>
          <a:bodyPr>
            <a:normAutofit/>
          </a:bodyPr>
          <a:lstStyle/>
          <a:p>
            <a:r>
              <a:rPr lang="en-US" sz="5200" dirty="0">
                <a:solidFill>
                  <a:schemeClr val="bg1"/>
                </a:solidFill>
              </a:rPr>
              <a:t>Aristotle’s Politics</a:t>
            </a:r>
          </a:p>
        </p:txBody>
      </p:sp>
      <p:sp>
        <p:nvSpPr>
          <p:cNvPr id="3" name="Subtitle 2">
            <a:extLst>
              <a:ext uri="{FF2B5EF4-FFF2-40B4-BE49-F238E27FC236}">
                <a16:creationId xmlns:a16="http://schemas.microsoft.com/office/drawing/2014/main" id="{601B2F5A-C3C6-5B49-9A54-C3EA70B2D72A}"/>
              </a:ext>
            </a:extLst>
          </p:cNvPr>
          <p:cNvSpPr>
            <a:spLocks noGrp="1"/>
          </p:cNvSpPr>
          <p:nvPr>
            <p:ph type="subTitle" idx="1"/>
          </p:nvPr>
        </p:nvSpPr>
        <p:spPr>
          <a:xfrm>
            <a:off x="1097280" y="5472520"/>
            <a:ext cx="10058400" cy="1282707"/>
          </a:xfrm>
          <a:effectLst>
            <a:outerShdw blurRad="50800" dist="38100" dir="2700000" algn="tl" rotWithShape="0">
              <a:prstClr val="black">
                <a:alpha val="40000"/>
              </a:prstClr>
            </a:outerShdw>
          </a:effectLst>
        </p:spPr>
        <p:txBody>
          <a:bodyPr>
            <a:normAutofit/>
          </a:bodyPr>
          <a:lstStyle/>
          <a:p>
            <a:r>
              <a:rPr lang="en-US" dirty="0">
                <a:solidFill>
                  <a:srgbClr val="FFFFFF"/>
                </a:solidFill>
              </a:rPr>
              <a:t>GV100 class slides: MT week 4</a:t>
            </a:r>
          </a:p>
          <a:p>
            <a:r>
              <a:rPr lang="en-US" dirty="0">
                <a:solidFill>
                  <a:srgbClr val="FFFFFF"/>
                </a:solidFill>
              </a:rPr>
              <a:t>London School of Economics and Political Science</a:t>
            </a:r>
          </a:p>
        </p:txBody>
      </p:sp>
    </p:spTree>
    <p:extLst>
      <p:ext uri="{BB962C8B-B14F-4D97-AF65-F5344CB8AC3E}">
        <p14:creationId xmlns:p14="http://schemas.microsoft.com/office/powerpoint/2010/main" val="2938577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CFA54-A7C5-304B-859C-830AFAABDB26}"/>
              </a:ext>
            </a:extLst>
          </p:cNvPr>
          <p:cNvSpPr>
            <a:spLocks noGrp="1"/>
          </p:cNvSpPr>
          <p:nvPr>
            <p:ph type="title"/>
          </p:nvPr>
        </p:nvSpPr>
        <p:spPr>
          <a:xfrm>
            <a:off x="2231136" y="394248"/>
            <a:ext cx="7729728" cy="1188720"/>
          </a:xfrm>
        </p:spPr>
        <p:txBody>
          <a:bodyPr/>
          <a:lstStyle/>
          <a:p>
            <a:r>
              <a:rPr lang="en-US" dirty="0"/>
              <a:t>Extra Resources</a:t>
            </a:r>
          </a:p>
        </p:txBody>
      </p:sp>
      <p:sp>
        <p:nvSpPr>
          <p:cNvPr id="3" name="Content Placeholder 2">
            <a:extLst>
              <a:ext uri="{FF2B5EF4-FFF2-40B4-BE49-F238E27FC236}">
                <a16:creationId xmlns:a16="http://schemas.microsoft.com/office/drawing/2014/main" id="{FDF0EF62-1859-C945-BA17-8D5E75F51FAB}"/>
              </a:ext>
            </a:extLst>
          </p:cNvPr>
          <p:cNvSpPr>
            <a:spLocks noGrp="1"/>
          </p:cNvSpPr>
          <p:nvPr>
            <p:ph idx="1"/>
          </p:nvPr>
        </p:nvSpPr>
        <p:spPr>
          <a:xfrm>
            <a:off x="2231136" y="1740391"/>
            <a:ext cx="4390381" cy="4723361"/>
          </a:xfrm>
        </p:spPr>
        <p:txBody>
          <a:bodyPr>
            <a:normAutofit/>
          </a:bodyPr>
          <a:lstStyle/>
          <a:p>
            <a:r>
              <a:rPr lang="en-US" dirty="0">
                <a:hlinkClick r:id="rId2"/>
              </a:rPr>
              <a:t>Philosophy bites podcast on Aristotle’s Ethics</a:t>
            </a:r>
            <a:endParaRPr lang="en-US" dirty="0"/>
          </a:p>
          <a:p>
            <a:r>
              <a:rPr lang="en-US" dirty="0">
                <a:hlinkClick r:id="rId3"/>
              </a:rPr>
              <a:t>New York Times opinion piece by philosopher Agnes Callard: “Should we cancel Aristotle?” </a:t>
            </a:r>
            <a:r>
              <a:rPr lang="en-US" dirty="0"/>
              <a:t> (answer: ‘no’)</a:t>
            </a:r>
          </a:p>
          <a:p>
            <a:r>
              <a:rPr lang="en-US" dirty="0">
                <a:hlinkClick r:id="rId4"/>
              </a:rPr>
              <a:t>In Our Time podcast on Aristotle’s politics</a:t>
            </a:r>
            <a:endParaRPr lang="en-US" dirty="0"/>
          </a:p>
          <a:p>
            <a:r>
              <a:rPr lang="en-US" dirty="0">
                <a:hlinkClick r:id="rId5"/>
              </a:rPr>
              <a:t>In Our Time podcast on Aristotle’s biology </a:t>
            </a:r>
            <a:r>
              <a:rPr lang="en-US" dirty="0"/>
              <a:t>– with helpful comparisons between Aristotle and Plato and some discussion of women and slavery</a:t>
            </a:r>
          </a:p>
          <a:p>
            <a:r>
              <a:rPr lang="en-US" dirty="0">
                <a:hlinkClick r:id="rId6"/>
              </a:rPr>
              <a:t>Forum for Philosophy podcast on Aristotle’s contemporary relevance </a:t>
            </a:r>
            <a:endParaRPr lang="en-US" dirty="0"/>
          </a:p>
          <a:p>
            <a:r>
              <a:rPr lang="en-US" dirty="0">
                <a:hlinkClick r:id="rId7"/>
              </a:rPr>
              <a:t>Existential Comics on Aristotle’s golden mean</a:t>
            </a:r>
            <a:endParaRPr lang="en-US" dirty="0"/>
          </a:p>
        </p:txBody>
      </p:sp>
      <p:pic>
        <p:nvPicPr>
          <p:cNvPr id="5" name="Picture 4" descr="A statue of a person&#10;&#10;Description automatically generated with medium confidence">
            <a:extLst>
              <a:ext uri="{FF2B5EF4-FFF2-40B4-BE49-F238E27FC236}">
                <a16:creationId xmlns:a16="http://schemas.microsoft.com/office/drawing/2014/main" id="{4A27B863-1D1D-CC4F-A71E-A7E0DA191E2A}"/>
              </a:ext>
            </a:extLst>
          </p:cNvPr>
          <p:cNvPicPr>
            <a:picLocks noChangeAspect="1"/>
          </p:cNvPicPr>
          <p:nvPr/>
        </p:nvPicPr>
        <p:blipFill>
          <a:blip r:embed="rId8"/>
          <a:stretch>
            <a:fillRect/>
          </a:stretch>
        </p:blipFill>
        <p:spPr>
          <a:xfrm>
            <a:off x="6791113" y="2114766"/>
            <a:ext cx="3169751" cy="3974609"/>
          </a:xfrm>
          <a:prstGeom prst="rect">
            <a:avLst/>
          </a:prstGeom>
        </p:spPr>
      </p:pic>
    </p:spTree>
    <p:extLst>
      <p:ext uri="{BB962C8B-B14F-4D97-AF65-F5344CB8AC3E}">
        <p14:creationId xmlns:p14="http://schemas.microsoft.com/office/powerpoint/2010/main" val="1652597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F9BD9-3308-3241-9BA4-A61F63F86154}"/>
              </a:ext>
            </a:extLst>
          </p:cNvPr>
          <p:cNvSpPr>
            <a:spLocks noGrp="1"/>
          </p:cNvSpPr>
          <p:nvPr>
            <p:ph type="title"/>
          </p:nvPr>
        </p:nvSpPr>
        <p:spPr/>
        <p:txBody>
          <a:bodyPr/>
          <a:lstStyle/>
          <a:p>
            <a:r>
              <a:rPr lang="en-US" dirty="0"/>
              <a:t>Questions/comments to start the class</a:t>
            </a:r>
          </a:p>
        </p:txBody>
      </p:sp>
      <p:sp>
        <p:nvSpPr>
          <p:cNvPr id="3" name="Content Placeholder 2">
            <a:extLst>
              <a:ext uri="{FF2B5EF4-FFF2-40B4-BE49-F238E27FC236}">
                <a16:creationId xmlns:a16="http://schemas.microsoft.com/office/drawing/2014/main" id="{1AC4D8C1-F478-F442-8754-FA1DBDB13F08}"/>
              </a:ext>
            </a:extLst>
          </p:cNvPr>
          <p:cNvSpPr>
            <a:spLocks noGrp="1"/>
          </p:cNvSpPr>
          <p:nvPr>
            <p:ph idx="1"/>
          </p:nvPr>
        </p:nvSpPr>
        <p:spPr/>
        <p:txBody>
          <a:bodyPr/>
          <a:lstStyle/>
          <a:p>
            <a:r>
              <a:rPr lang="en-US" dirty="0"/>
              <a:t>Remember, these can just be simple questions or comments about the material. </a:t>
            </a:r>
          </a:p>
          <a:p>
            <a:r>
              <a:rPr lang="en-US" dirty="0"/>
              <a:t>It is always worth it to ask a question if you are confused or not fully sure about something! </a:t>
            </a:r>
          </a:p>
        </p:txBody>
      </p:sp>
    </p:spTree>
    <p:extLst>
      <p:ext uri="{BB962C8B-B14F-4D97-AF65-F5344CB8AC3E}">
        <p14:creationId xmlns:p14="http://schemas.microsoft.com/office/powerpoint/2010/main" val="168363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1C26D-21E0-7044-A5DA-36D6B0769961}"/>
              </a:ext>
            </a:extLst>
          </p:cNvPr>
          <p:cNvSpPr>
            <a:spLocks noGrp="1"/>
          </p:cNvSpPr>
          <p:nvPr>
            <p:ph type="title"/>
          </p:nvPr>
        </p:nvSpPr>
        <p:spPr/>
        <p:txBody>
          <a:bodyPr/>
          <a:lstStyle/>
          <a:p>
            <a:r>
              <a:rPr lang="en-US" dirty="0"/>
              <a:t>Looking up or looking out?</a:t>
            </a:r>
          </a:p>
        </p:txBody>
      </p:sp>
      <p:sp>
        <p:nvSpPr>
          <p:cNvPr id="3" name="Content Placeholder 2">
            <a:extLst>
              <a:ext uri="{FF2B5EF4-FFF2-40B4-BE49-F238E27FC236}">
                <a16:creationId xmlns:a16="http://schemas.microsoft.com/office/drawing/2014/main" id="{EC87AE50-E558-834D-8E07-4537A081DB83}"/>
              </a:ext>
            </a:extLst>
          </p:cNvPr>
          <p:cNvSpPr>
            <a:spLocks noGrp="1"/>
          </p:cNvSpPr>
          <p:nvPr>
            <p:ph idx="1"/>
          </p:nvPr>
        </p:nvSpPr>
        <p:spPr>
          <a:xfrm>
            <a:off x="2231136" y="2322135"/>
            <a:ext cx="3369564" cy="3733800"/>
          </a:xfrm>
        </p:spPr>
        <p:txBody>
          <a:bodyPr>
            <a:normAutofit/>
          </a:bodyPr>
          <a:lstStyle/>
          <a:p>
            <a:pPr marL="0" indent="0">
              <a:buNone/>
            </a:pPr>
            <a:r>
              <a:rPr lang="en-GB" cap="small" dirty="0"/>
              <a:t>Activity: </a:t>
            </a:r>
            <a:r>
              <a:rPr lang="en-GB" dirty="0"/>
              <a:t>Speak with someone next to you. What is the difference between Aristotle's approach to political philosophy and Plato's approach? What are the merits and drawbacks of each?</a:t>
            </a:r>
          </a:p>
          <a:p>
            <a:endParaRPr lang="en-US" dirty="0"/>
          </a:p>
        </p:txBody>
      </p:sp>
      <p:pic>
        <p:nvPicPr>
          <p:cNvPr id="5" name="Picture 4" descr="A painting of a group of men&#10;&#10;Description automatically generated with low confidence">
            <a:extLst>
              <a:ext uri="{FF2B5EF4-FFF2-40B4-BE49-F238E27FC236}">
                <a16:creationId xmlns:a16="http://schemas.microsoft.com/office/drawing/2014/main" id="{BA6A32C9-D288-F248-88B2-D46AE63997B1}"/>
              </a:ext>
            </a:extLst>
          </p:cNvPr>
          <p:cNvPicPr>
            <a:picLocks noChangeAspect="1"/>
          </p:cNvPicPr>
          <p:nvPr/>
        </p:nvPicPr>
        <p:blipFill>
          <a:blip r:embed="rId2"/>
          <a:stretch>
            <a:fillRect/>
          </a:stretch>
        </p:blipFill>
        <p:spPr>
          <a:xfrm>
            <a:off x="5795264" y="2322135"/>
            <a:ext cx="4165600" cy="3733800"/>
          </a:xfrm>
          <a:prstGeom prst="rect">
            <a:avLst/>
          </a:prstGeom>
        </p:spPr>
      </p:pic>
    </p:spTree>
    <p:extLst>
      <p:ext uri="{BB962C8B-B14F-4D97-AF65-F5344CB8AC3E}">
        <p14:creationId xmlns:p14="http://schemas.microsoft.com/office/powerpoint/2010/main" val="2508950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FF368-7021-5F4A-9253-AB504FE62EF2}"/>
              </a:ext>
            </a:extLst>
          </p:cNvPr>
          <p:cNvSpPr>
            <a:spLocks noGrp="1"/>
          </p:cNvSpPr>
          <p:nvPr>
            <p:ph type="title"/>
          </p:nvPr>
        </p:nvSpPr>
        <p:spPr/>
        <p:txBody>
          <a:bodyPr/>
          <a:lstStyle/>
          <a:p>
            <a:r>
              <a:rPr lang="en-US" dirty="0"/>
              <a:t>Three kinds of association</a:t>
            </a:r>
          </a:p>
        </p:txBody>
      </p:sp>
      <p:sp>
        <p:nvSpPr>
          <p:cNvPr id="3" name="Content Placeholder 2">
            <a:extLst>
              <a:ext uri="{FF2B5EF4-FFF2-40B4-BE49-F238E27FC236}">
                <a16:creationId xmlns:a16="http://schemas.microsoft.com/office/drawing/2014/main" id="{2EA44A11-5624-0442-8477-616FFB3D7F57}"/>
              </a:ext>
            </a:extLst>
          </p:cNvPr>
          <p:cNvSpPr>
            <a:spLocks noGrp="1"/>
          </p:cNvSpPr>
          <p:nvPr>
            <p:ph idx="1"/>
          </p:nvPr>
        </p:nvSpPr>
        <p:spPr>
          <a:xfrm>
            <a:off x="2809206" y="2299208"/>
            <a:ext cx="2277802" cy="3594100"/>
          </a:xfrm>
        </p:spPr>
        <p:txBody>
          <a:bodyPr>
            <a:normAutofit/>
          </a:bodyPr>
          <a:lstStyle/>
          <a:p>
            <a:pPr marL="342900" indent="-342900">
              <a:buAutoNum type="arabicPeriod"/>
            </a:pPr>
            <a:r>
              <a:rPr lang="en-US" sz="2400" dirty="0"/>
              <a:t>Household</a:t>
            </a:r>
          </a:p>
          <a:p>
            <a:pPr lvl="1"/>
            <a:r>
              <a:rPr lang="en-US" sz="2200" dirty="0"/>
              <a:t>Master/slave</a:t>
            </a:r>
          </a:p>
          <a:p>
            <a:pPr lvl="1"/>
            <a:r>
              <a:rPr lang="en-US" sz="2200" dirty="0"/>
              <a:t>Husband/wife</a:t>
            </a:r>
          </a:p>
          <a:p>
            <a:pPr lvl="1"/>
            <a:r>
              <a:rPr lang="en-US" sz="2200" dirty="0"/>
              <a:t>Parent/child </a:t>
            </a:r>
          </a:p>
          <a:p>
            <a:pPr marL="342900" indent="-342900">
              <a:buAutoNum type="arabicPeriod"/>
            </a:pPr>
            <a:r>
              <a:rPr lang="en-US" sz="2400" dirty="0"/>
              <a:t>Village</a:t>
            </a:r>
          </a:p>
          <a:p>
            <a:pPr marL="342900" indent="-342900">
              <a:buAutoNum type="arabicPeriod"/>
            </a:pPr>
            <a:r>
              <a:rPr lang="en-US" sz="2400" dirty="0"/>
              <a:t>Polis </a:t>
            </a:r>
          </a:p>
        </p:txBody>
      </p:sp>
      <p:pic>
        <p:nvPicPr>
          <p:cNvPr id="5" name="Picture 4" descr="A vase with people painted on it&#10;&#10;Description automatically generated with medium confidence">
            <a:extLst>
              <a:ext uri="{FF2B5EF4-FFF2-40B4-BE49-F238E27FC236}">
                <a16:creationId xmlns:a16="http://schemas.microsoft.com/office/drawing/2014/main" id="{D90F18ED-B3FE-6D48-8CB7-5D13432129E2}"/>
              </a:ext>
            </a:extLst>
          </p:cNvPr>
          <p:cNvPicPr>
            <a:picLocks noChangeAspect="1"/>
          </p:cNvPicPr>
          <p:nvPr/>
        </p:nvPicPr>
        <p:blipFill>
          <a:blip r:embed="rId2"/>
          <a:stretch>
            <a:fillRect/>
          </a:stretch>
        </p:blipFill>
        <p:spPr>
          <a:xfrm>
            <a:off x="6096000" y="2299208"/>
            <a:ext cx="3327400" cy="3594100"/>
          </a:xfrm>
          <a:prstGeom prst="rect">
            <a:avLst/>
          </a:prstGeom>
        </p:spPr>
      </p:pic>
    </p:spTree>
    <p:extLst>
      <p:ext uri="{BB962C8B-B14F-4D97-AF65-F5344CB8AC3E}">
        <p14:creationId xmlns:p14="http://schemas.microsoft.com/office/powerpoint/2010/main" val="311339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65B54-304B-C046-BA7A-DAD62102BAEF}"/>
              </a:ext>
            </a:extLst>
          </p:cNvPr>
          <p:cNvSpPr>
            <a:spLocks noGrp="1"/>
          </p:cNvSpPr>
          <p:nvPr>
            <p:ph type="title"/>
          </p:nvPr>
        </p:nvSpPr>
        <p:spPr/>
        <p:txBody>
          <a:bodyPr/>
          <a:lstStyle/>
          <a:p>
            <a:r>
              <a:rPr lang="en-US" dirty="0"/>
              <a:t>Humans as political animals</a:t>
            </a:r>
          </a:p>
        </p:txBody>
      </p:sp>
      <p:sp>
        <p:nvSpPr>
          <p:cNvPr id="3" name="Content Placeholder 2">
            <a:extLst>
              <a:ext uri="{FF2B5EF4-FFF2-40B4-BE49-F238E27FC236}">
                <a16:creationId xmlns:a16="http://schemas.microsoft.com/office/drawing/2014/main" id="{114543ED-E31F-B84E-B128-10B5BBE6EEFC}"/>
              </a:ext>
            </a:extLst>
          </p:cNvPr>
          <p:cNvSpPr>
            <a:spLocks noGrp="1"/>
          </p:cNvSpPr>
          <p:nvPr>
            <p:ph idx="1"/>
          </p:nvPr>
        </p:nvSpPr>
        <p:spPr>
          <a:xfrm>
            <a:off x="2231136" y="2793491"/>
            <a:ext cx="7729728" cy="2066545"/>
          </a:xfrm>
        </p:spPr>
        <p:txBody>
          <a:bodyPr/>
          <a:lstStyle/>
          <a:p>
            <a:pPr marL="0" indent="0" algn="just">
              <a:buNone/>
            </a:pPr>
            <a:r>
              <a:rPr lang="en-GB" sz="2400" dirty="0"/>
              <a:t>“It is evident from these considerations, then, that a city-state is among the things that exist by nature, that a human being is by nature a political animal, and that anyone who is without a city-state, not by luck but by nature, is either a poor specimen or else superhuman.” (Politics Book </a:t>
            </a:r>
            <a:r>
              <a:rPr lang="en-GB" sz="2400" dirty="0" err="1"/>
              <a:t>I.ii</a:t>
            </a:r>
            <a:r>
              <a:rPr lang="en-GB" sz="2400" dirty="0"/>
              <a:t>)</a:t>
            </a:r>
          </a:p>
        </p:txBody>
      </p:sp>
    </p:spTree>
    <p:extLst>
      <p:ext uri="{BB962C8B-B14F-4D97-AF65-F5344CB8AC3E}">
        <p14:creationId xmlns:p14="http://schemas.microsoft.com/office/powerpoint/2010/main" val="1248023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57F2-9AF8-C945-B1B8-84C081471E42}"/>
              </a:ext>
            </a:extLst>
          </p:cNvPr>
          <p:cNvSpPr>
            <a:spLocks noGrp="1"/>
          </p:cNvSpPr>
          <p:nvPr>
            <p:ph type="title"/>
          </p:nvPr>
        </p:nvSpPr>
        <p:spPr/>
        <p:txBody>
          <a:bodyPr/>
          <a:lstStyle/>
          <a:p>
            <a:r>
              <a:rPr lang="en-US" dirty="0"/>
              <a:t>Humans as political animals</a:t>
            </a:r>
          </a:p>
        </p:txBody>
      </p:sp>
      <p:sp>
        <p:nvSpPr>
          <p:cNvPr id="3" name="Content Placeholder 2">
            <a:extLst>
              <a:ext uri="{FF2B5EF4-FFF2-40B4-BE49-F238E27FC236}">
                <a16:creationId xmlns:a16="http://schemas.microsoft.com/office/drawing/2014/main" id="{8E5550E8-C6C7-CC4A-AAFF-6BFBD150124A}"/>
              </a:ext>
            </a:extLst>
          </p:cNvPr>
          <p:cNvSpPr>
            <a:spLocks noGrp="1"/>
          </p:cNvSpPr>
          <p:nvPr>
            <p:ph idx="1"/>
          </p:nvPr>
        </p:nvSpPr>
        <p:spPr/>
        <p:txBody>
          <a:bodyPr>
            <a:normAutofit lnSpcReduction="10000"/>
          </a:bodyPr>
          <a:lstStyle/>
          <a:p>
            <a:r>
              <a:rPr lang="en-GB" sz="2400" dirty="0"/>
              <a:t>The city is natural because it comes out of other natural associations and completes the goal of those associations, i.e., self-sufficiency (1252b3-1253a1).</a:t>
            </a:r>
          </a:p>
          <a:p>
            <a:r>
              <a:rPr lang="en-GB" sz="2400" dirty="0"/>
              <a:t>The city is natural because nature has given us speech, which allows us to communicate and live together, and nature does nothing in vain (1253a1-18).</a:t>
            </a:r>
          </a:p>
          <a:p>
            <a:r>
              <a:rPr lang="en-GB" sz="2400" dirty="0"/>
              <a:t>The city is natural because it is necessary for our natural end of living well (1253a29-39).</a:t>
            </a:r>
          </a:p>
          <a:p>
            <a:endParaRPr lang="en-US" dirty="0"/>
          </a:p>
        </p:txBody>
      </p:sp>
    </p:spTree>
    <p:extLst>
      <p:ext uri="{BB962C8B-B14F-4D97-AF65-F5344CB8AC3E}">
        <p14:creationId xmlns:p14="http://schemas.microsoft.com/office/powerpoint/2010/main" val="147464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91E46-65D7-6646-B813-8715FEC35244}"/>
              </a:ext>
            </a:extLst>
          </p:cNvPr>
          <p:cNvSpPr>
            <a:spLocks noGrp="1"/>
          </p:cNvSpPr>
          <p:nvPr>
            <p:ph type="title"/>
          </p:nvPr>
        </p:nvSpPr>
        <p:spPr/>
        <p:txBody>
          <a:bodyPr/>
          <a:lstStyle/>
          <a:p>
            <a:r>
              <a:rPr lang="en-US" dirty="0"/>
              <a:t>The status of women and slaves</a:t>
            </a:r>
          </a:p>
        </p:txBody>
      </p:sp>
      <p:sp>
        <p:nvSpPr>
          <p:cNvPr id="3" name="Content Placeholder 2">
            <a:extLst>
              <a:ext uri="{FF2B5EF4-FFF2-40B4-BE49-F238E27FC236}">
                <a16:creationId xmlns:a16="http://schemas.microsoft.com/office/drawing/2014/main" id="{FE46A63B-A42A-6746-BF8B-3CFAAB50B976}"/>
              </a:ext>
            </a:extLst>
          </p:cNvPr>
          <p:cNvSpPr>
            <a:spLocks noGrp="1"/>
          </p:cNvSpPr>
          <p:nvPr>
            <p:ph idx="1"/>
          </p:nvPr>
        </p:nvSpPr>
        <p:spPr/>
        <p:txBody>
          <a:bodyPr/>
          <a:lstStyle/>
          <a:p>
            <a:r>
              <a:rPr lang="en-US" dirty="0"/>
              <a:t>What is Aristotle’s argument for the rule of men over women? </a:t>
            </a:r>
          </a:p>
          <a:p>
            <a:r>
              <a:rPr lang="en-US" dirty="0"/>
              <a:t>What is Aristotle’s argument for the rule of masters over slaves? What is the difference between ‘natural’ and ‘conventional’ slaves? </a:t>
            </a:r>
          </a:p>
          <a:p>
            <a:endParaRPr lang="en-US" dirty="0"/>
          </a:p>
          <a:p>
            <a:endParaRPr lang="en-US" dirty="0"/>
          </a:p>
          <a:p>
            <a:r>
              <a:rPr lang="en-US" dirty="0"/>
              <a:t>Is Aristotle mistaking social hierarchy for natural hierarchy? </a:t>
            </a:r>
          </a:p>
          <a:p>
            <a:r>
              <a:rPr lang="en-US" dirty="0"/>
              <a:t>If legitimate slaves are slaves </a:t>
            </a:r>
            <a:r>
              <a:rPr lang="en-US" i="1" dirty="0"/>
              <a:t>by nature,</a:t>
            </a:r>
            <a:r>
              <a:rPr lang="en-US" dirty="0"/>
              <a:t> then how could it be appropriate to free them? </a:t>
            </a:r>
          </a:p>
        </p:txBody>
      </p:sp>
    </p:spTree>
    <p:extLst>
      <p:ext uri="{BB962C8B-B14F-4D97-AF65-F5344CB8AC3E}">
        <p14:creationId xmlns:p14="http://schemas.microsoft.com/office/powerpoint/2010/main" val="296078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310B-CA86-BD44-9786-BCCBE969839D}"/>
              </a:ext>
            </a:extLst>
          </p:cNvPr>
          <p:cNvSpPr>
            <a:spLocks noGrp="1"/>
          </p:cNvSpPr>
          <p:nvPr>
            <p:ph type="title"/>
          </p:nvPr>
        </p:nvSpPr>
        <p:spPr/>
        <p:txBody>
          <a:bodyPr/>
          <a:lstStyle/>
          <a:p>
            <a:r>
              <a:rPr lang="en-US" dirty="0"/>
              <a:t>Plato and Aristotle on women</a:t>
            </a:r>
          </a:p>
        </p:txBody>
      </p:sp>
      <p:sp>
        <p:nvSpPr>
          <p:cNvPr id="3" name="Content Placeholder 2">
            <a:extLst>
              <a:ext uri="{FF2B5EF4-FFF2-40B4-BE49-F238E27FC236}">
                <a16:creationId xmlns:a16="http://schemas.microsoft.com/office/drawing/2014/main" id="{88B5A213-0741-4D46-AA79-FF46579DA1E3}"/>
              </a:ext>
            </a:extLst>
          </p:cNvPr>
          <p:cNvSpPr>
            <a:spLocks noGrp="1"/>
          </p:cNvSpPr>
          <p:nvPr>
            <p:ph idx="1"/>
          </p:nvPr>
        </p:nvSpPr>
        <p:spPr/>
        <p:txBody>
          <a:bodyPr>
            <a:normAutofit/>
          </a:bodyPr>
          <a:lstStyle/>
          <a:p>
            <a:pPr marL="0" indent="0">
              <a:buNone/>
            </a:pPr>
            <a:r>
              <a:rPr lang="en-US" sz="2000" cap="small" dirty="0"/>
              <a:t>Activity: </a:t>
            </a:r>
          </a:p>
          <a:p>
            <a:pPr marL="0" indent="0">
              <a:buNone/>
            </a:pPr>
            <a:endParaRPr lang="en-US" sz="2000" dirty="0"/>
          </a:p>
          <a:p>
            <a:pPr marL="0" indent="0">
              <a:buNone/>
            </a:pPr>
            <a:r>
              <a:rPr lang="en-US" sz="2000" dirty="0"/>
              <a:t>Discuss the approaches that Plato and Aristotle take to the place of women in the polis. How do they differ? What are the merits of each? Is there anything to Aristotle’s claim that there are essential differences between the virtues/capacities of men and women? </a:t>
            </a:r>
          </a:p>
        </p:txBody>
      </p:sp>
    </p:spTree>
    <p:extLst>
      <p:ext uri="{BB962C8B-B14F-4D97-AF65-F5344CB8AC3E}">
        <p14:creationId xmlns:p14="http://schemas.microsoft.com/office/powerpoint/2010/main" val="2052293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81E6-D61E-D24D-B324-7D5489ED281E}"/>
              </a:ext>
            </a:extLst>
          </p:cNvPr>
          <p:cNvSpPr>
            <a:spLocks noGrp="1"/>
          </p:cNvSpPr>
          <p:nvPr>
            <p:ph type="title"/>
          </p:nvPr>
        </p:nvSpPr>
        <p:spPr/>
        <p:txBody>
          <a:bodyPr/>
          <a:lstStyle/>
          <a:p>
            <a:r>
              <a:rPr lang="en-US" dirty="0"/>
              <a:t>Who should participate politically?</a:t>
            </a:r>
          </a:p>
        </p:txBody>
      </p:sp>
      <p:sp>
        <p:nvSpPr>
          <p:cNvPr id="3" name="Content Placeholder 2">
            <a:extLst>
              <a:ext uri="{FF2B5EF4-FFF2-40B4-BE49-F238E27FC236}">
                <a16:creationId xmlns:a16="http://schemas.microsoft.com/office/drawing/2014/main" id="{F630B601-FDF0-5042-9F62-E3931878DAD6}"/>
              </a:ext>
            </a:extLst>
          </p:cNvPr>
          <p:cNvSpPr>
            <a:spLocks noGrp="1"/>
          </p:cNvSpPr>
          <p:nvPr>
            <p:ph idx="1"/>
          </p:nvPr>
        </p:nvSpPr>
        <p:spPr>
          <a:xfrm>
            <a:off x="6623824" y="2363904"/>
            <a:ext cx="3337040" cy="3956824"/>
          </a:xfrm>
        </p:spPr>
        <p:txBody>
          <a:bodyPr>
            <a:normAutofit/>
          </a:bodyPr>
          <a:lstStyle/>
          <a:p>
            <a:pPr marL="0" indent="0">
              <a:buNone/>
            </a:pPr>
            <a:r>
              <a:rPr lang="en-US" sz="2000" dirty="0"/>
              <a:t>Aristotle raises an important question: Who should have rights of political participation (the right to vote, to hold political office, to serve as a member of a jury)?</a:t>
            </a:r>
          </a:p>
          <a:p>
            <a:pPr marL="0" indent="0">
              <a:buNone/>
            </a:pPr>
            <a:endParaRPr lang="en-US" sz="2000" dirty="0"/>
          </a:p>
          <a:p>
            <a:pPr marL="0" indent="0">
              <a:buNone/>
            </a:pPr>
            <a:endParaRPr lang="en-US" sz="2000" cap="small" dirty="0"/>
          </a:p>
          <a:p>
            <a:pPr marL="0" indent="0">
              <a:buNone/>
            </a:pPr>
            <a:r>
              <a:rPr lang="en-US" sz="2000" cap="small" dirty="0"/>
              <a:t>Activity: </a:t>
            </a:r>
            <a:r>
              <a:rPr lang="en-US" sz="2000" dirty="0"/>
              <a:t>Speak in small groups. Forget Aristotle. Discuss the question above. </a:t>
            </a:r>
          </a:p>
        </p:txBody>
      </p:sp>
      <p:pic>
        <p:nvPicPr>
          <p:cNvPr id="5" name="Picture 4" descr="A picture containing text, whiteboard&#10;&#10;Description automatically generated">
            <a:extLst>
              <a:ext uri="{FF2B5EF4-FFF2-40B4-BE49-F238E27FC236}">
                <a16:creationId xmlns:a16="http://schemas.microsoft.com/office/drawing/2014/main" id="{A43E08FC-8E16-2B4E-BBD5-B6F5B9987DC5}"/>
              </a:ext>
            </a:extLst>
          </p:cNvPr>
          <p:cNvPicPr>
            <a:picLocks noChangeAspect="1"/>
          </p:cNvPicPr>
          <p:nvPr/>
        </p:nvPicPr>
        <p:blipFill>
          <a:blip r:embed="rId2"/>
          <a:stretch>
            <a:fillRect/>
          </a:stretch>
        </p:blipFill>
        <p:spPr>
          <a:xfrm>
            <a:off x="2231136" y="2363904"/>
            <a:ext cx="3956824" cy="3956824"/>
          </a:xfrm>
          <a:prstGeom prst="rect">
            <a:avLst/>
          </a:prstGeom>
        </p:spPr>
      </p:pic>
    </p:spTree>
    <p:extLst>
      <p:ext uri="{BB962C8B-B14F-4D97-AF65-F5344CB8AC3E}">
        <p14:creationId xmlns:p14="http://schemas.microsoft.com/office/powerpoint/2010/main" val="412846151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{51040ED0-A7D8-6B42-9D1D-99E6FA7850C7}tf10001120</Template>
  <TotalTime>79</TotalTime>
  <Words>513</Words>
  <Application>Microsoft Macintosh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Parcel</vt:lpstr>
      <vt:lpstr>Aristotle’s Politics</vt:lpstr>
      <vt:lpstr>Questions/comments to start the class</vt:lpstr>
      <vt:lpstr>Looking up or looking out?</vt:lpstr>
      <vt:lpstr>Three kinds of association</vt:lpstr>
      <vt:lpstr>Humans as political animals</vt:lpstr>
      <vt:lpstr>Humans as political animals</vt:lpstr>
      <vt:lpstr>The status of women and slaves</vt:lpstr>
      <vt:lpstr>Plato and Aristotle on women</vt:lpstr>
      <vt:lpstr>Who should participate politically?</vt:lpstr>
      <vt:lpstr>Extra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Aristotle’s Politics</dc:title>
  <dc:creator>Microsoft Office User</dc:creator>
  <cp:lastModifiedBy>Microsoft Office User</cp:lastModifiedBy>
  <cp:revision>27</cp:revision>
  <dcterms:created xsi:type="dcterms:W3CDTF">2021-10-18T15:28:08Z</dcterms:created>
  <dcterms:modified xsi:type="dcterms:W3CDTF">2021-10-19T09:25:00Z</dcterms:modified>
</cp:coreProperties>
</file>